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</p:sldMasterIdLst>
  <p:handoutMasterIdLst>
    <p:handoutMasterId r:id="rId18"/>
  </p:handoutMasterIdLst>
  <p:sldIdLst>
    <p:sldId id="256" r:id="rId2"/>
    <p:sldId id="265" r:id="rId3"/>
    <p:sldId id="257" r:id="rId4"/>
    <p:sldId id="283" r:id="rId5"/>
    <p:sldId id="284" r:id="rId6"/>
    <p:sldId id="286" r:id="rId7"/>
    <p:sldId id="267" r:id="rId8"/>
    <p:sldId id="269" r:id="rId9"/>
    <p:sldId id="285" r:id="rId10"/>
    <p:sldId id="275" r:id="rId11"/>
    <p:sldId id="287" r:id="rId12"/>
    <p:sldId id="288" r:id="rId13"/>
    <p:sldId id="270" r:id="rId14"/>
    <p:sldId id="276" r:id="rId15"/>
    <p:sldId id="277" r:id="rId16"/>
    <p:sldId id="26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Radanova" initials="JR" lastIdx="1" clrIdx="0">
    <p:extLst>
      <p:ext uri="{19B8F6BF-5375-455C-9EA6-DF929625EA0E}">
        <p15:presenceInfo xmlns:p15="http://schemas.microsoft.com/office/powerpoint/2012/main" xmlns="" userId="7651c8ed2003394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F4D8F3"/>
    <a:srgbClr val="FF9933"/>
    <a:srgbClr val="CC0099"/>
    <a:srgbClr val="CC0066"/>
    <a:srgbClr val="FF6600"/>
    <a:srgbClr val="660066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7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Физическо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Ограничен достъп до медицинска помощ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/>
      <dgm:spPr/>
      <dgm:t>
        <a:bodyPr/>
        <a:lstStyle/>
        <a:p>
          <a:r>
            <a:rPr lang="bg-BG" dirty="0">
              <a:latin typeface="Calibri" panose="020F0502020204030204" pitchFamily="34" charset="0"/>
              <a:cs typeface="Calibri" panose="020F0502020204030204" pitchFamily="34" charset="0"/>
            </a:rPr>
            <a:t>Принуда за употреба на опиати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477FF9C-7D1C-47AC-B091-C249ED9BEFEB}">
      <dgm:prSet phldrT="[Текст]" custT="1"/>
      <dgm:spPr/>
      <dgm:t>
        <a:bodyPr/>
        <a:lstStyle/>
        <a:p>
          <a:r>
            <a:rPr lang="bg-BG" sz="2800" dirty="0">
              <a:latin typeface="Calibri" panose="020F0502020204030204" pitchFamily="34" charset="0"/>
              <a:cs typeface="Calibri" panose="020F0502020204030204" pitchFamily="34" charset="0"/>
            </a:rPr>
            <a:t>Психическо</a:t>
          </a:r>
        </a:p>
      </dgm:t>
    </dgm:pt>
    <dgm:pt modelId="{9CC11A51-D6F4-4EA8-BF08-637BD3FE1DB0}" type="parTrans" cxnId="{AC720549-6C6B-405A-A4B0-120FFB5EEEE8}">
      <dgm:prSet/>
      <dgm:spPr/>
      <dgm:t>
        <a:bodyPr/>
        <a:lstStyle/>
        <a:p>
          <a:endParaRPr lang="bg-BG"/>
        </a:p>
      </dgm:t>
    </dgm:pt>
    <dgm:pt modelId="{08F73095-EA8A-47A3-9721-2A97F926A212}" type="sibTrans" cxnId="{AC720549-6C6B-405A-A4B0-120FFB5EEEE8}">
      <dgm:prSet/>
      <dgm:spPr/>
      <dgm:t>
        <a:bodyPr/>
        <a:lstStyle/>
        <a:p>
          <a:endParaRPr lang="bg-BG"/>
        </a:p>
      </dgm:t>
    </dgm:pt>
    <dgm:pt modelId="{FA1939F0-7866-4208-92F9-41DE591DEAE5}">
      <dgm:prSet phldrT="[Текст]" custT="1"/>
      <dgm:spPr/>
      <dgm:t>
        <a:bodyPr/>
        <a:lstStyle/>
        <a:p>
          <a:r>
            <a:rPr lang="bg-BG" sz="2800" dirty="0">
              <a:latin typeface="Calibri" panose="020F0502020204030204" pitchFamily="34" charset="0"/>
              <a:cs typeface="Calibri" panose="020F0502020204030204" pitchFamily="34" charset="0"/>
            </a:rPr>
            <a:t>Емоционално</a:t>
          </a:r>
        </a:p>
      </dgm:t>
    </dgm:pt>
    <dgm:pt modelId="{198A1B38-E4A3-402C-B021-4EFD89D9E8D2}" type="parTrans" cxnId="{5F6E20F6-F088-4CB6-8C79-6DEFDF731927}">
      <dgm:prSet/>
      <dgm:spPr/>
      <dgm:t>
        <a:bodyPr/>
        <a:lstStyle/>
        <a:p>
          <a:endParaRPr lang="bg-BG"/>
        </a:p>
      </dgm:t>
    </dgm:pt>
    <dgm:pt modelId="{F59A2F38-3088-4B3F-B15C-1A951483C13A}" type="sibTrans" cxnId="{5F6E20F6-F088-4CB6-8C79-6DEFDF731927}">
      <dgm:prSet/>
      <dgm:spPr/>
      <dgm:t>
        <a:bodyPr/>
        <a:lstStyle/>
        <a:p>
          <a:endParaRPr lang="bg-BG"/>
        </a:p>
      </dgm:t>
    </dgm:pt>
    <dgm:pt modelId="{D3079A2F-2025-473D-95EE-CA7285B31408}">
      <dgm:prSet phldrT="[Текст]" custT="1"/>
      <dgm:spPr/>
      <dgm:t>
        <a:bodyPr/>
        <a:lstStyle/>
        <a:p>
          <a:r>
            <a:rPr lang="bg-BG" sz="2800" dirty="0">
              <a:latin typeface="Calibri" panose="020F0502020204030204" pitchFamily="34" charset="0"/>
              <a:cs typeface="Calibri" panose="020F0502020204030204" pitchFamily="34" charset="0"/>
            </a:rPr>
            <a:t>Икономическо</a:t>
          </a:r>
        </a:p>
      </dgm:t>
    </dgm:pt>
    <dgm:pt modelId="{1D262A9E-5D75-4144-9E8A-97CE1E96960B}" type="parTrans" cxnId="{D0657126-7789-4B2F-89BB-1D3EC6B6648E}">
      <dgm:prSet/>
      <dgm:spPr/>
      <dgm:t>
        <a:bodyPr/>
        <a:lstStyle/>
        <a:p>
          <a:endParaRPr lang="bg-BG"/>
        </a:p>
      </dgm:t>
    </dgm:pt>
    <dgm:pt modelId="{ABDB5B02-37B2-4059-A0C4-BE2349B00A8B}" type="sibTrans" cxnId="{D0657126-7789-4B2F-89BB-1D3EC6B6648E}">
      <dgm:prSet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3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  <dgm:t>
        <a:bodyPr/>
        <a:lstStyle/>
        <a:p>
          <a:endParaRPr lang="bg-BG"/>
        </a:p>
      </dgm:t>
    </dgm:pt>
    <dgm:pt modelId="{7114EA26-974B-43A6-8AE1-D86FEA094E91}" type="pres">
      <dgm:prSet presAssocID="{16EA85B3-0A6A-4CD5-936F-E91E8CB17480}" presName="extraNode" presStyleLbl="node1" presStyleIdx="0" presStyleCnt="3"/>
      <dgm:spPr/>
    </dgm:pt>
    <dgm:pt modelId="{AE91340B-897B-42D0-8843-8CEB4FB01E4C}" type="pres">
      <dgm:prSet presAssocID="{16EA85B3-0A6A-4CD5-936F-E91E8CB17480}" presName="dstNode" presStyleLbl="node1" presStyleIdx="0" presStyleCnt="3"/>
      <dgm:spPr/>
    </dgm:pt>
    <dgm:pt modelId="{600035A6-EF06-42A3-BB7E-72C7F3C69996}" type="pres">
      <dgm:prSet presAssocID="{6477FF9C-7D1C-47AC-B091-C249ED9BEFE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B7182E9-7763-4DE7-9F49-588C2CD1E6F0}" type="pres">
      <dgm:prSet presAssocID="{6477FF9C-7D1C-47AC-B091-C249ED9BEFEB}" presName="accent_1" presStyleCnt="0"/>
      <dgm:spPr/>
    </dgm:pt>
    <dgm:pt modelId="{1FD7D730-7719-4986-923E-16A360F85DB1}" type="pres">
      <dgm:prSet presAssocID="{6477FF9C-7D1C-47AC-B091-C249ED9BEFEB}" presName="accentRepeatNode" presStyleLbl="solidFgAcc1" presStyleIdx="0" presStyleCnt="3"/>
      <dgm:spPr/>
    </dgm:pt>
    <dgm:pt modelId="{4CA723BF-4C01-4832-9952-6393489250FC}" type="pres">
      <dgm:prSet presAssocID="{FA1939F0-7866-4208-92F9-41DE591DEAE5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95DD21-FF1F-4C39-8EB7-8A38D4103168}" type="pres">
      <dgm:prSet presAssocID="{FA1939F0-7866-4208-92F9-41DE591DEAE5}" presName="accent_2" presStyleCnt="0"/>
      <dgm:spPr/>
    </dgm:pt>
    <dgm:pt modelId="{F7C0DF84-30C1-4933-9A2A-4DDD0A75CC83}" type="pres">
      <dgm:prSet presAssocID="{FA1939F0-7866-4208-92F9-41DE591DEAE5}" presName="accentRepeatNode" presStyleLbl="solidFgAcc1" presStyleIdx="1" presStyleCnt="3"/>
      <dgm:spPr/>
    </dgm:pt>
    <dgm:pt modelId="{77094ECC-A5C5-4BA7-AF2F-B2F45CE14D15}" type="pres">
      <dgm:prSet presAssocID="{D3079A2F-2025-473D-95EE-CA7285B31408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F4A488A-1AE1-4991-A856-5D015110786A}" type="pres">
      <dgm:prSet presAssocID="{D3079A2F-2025-473D-95EE-CA7285B31408}" presName="accent_3" presStyleCnt="0"/>
      <dgm:spPr/>
    </dgm:pt>
    <dgm:pt modelId="{31D00ED5-FD2E-44D1-B950-61347CA44CD7}" type="pres">
      <dgm:prSet presAssocID="{D3079A2F-2025-473D-95EE-CA7285B31408}" presName="accentRepeatNode" presStyleLbl="solidFgAcc1" presStyleIdx="2" presStyleCnt="3"/>
      <dgm:spPr/>
    </dgm:pt>
  </dgm:ptLst>
  <dgm:cxnLst>
    <dgm:cxn modelId="{D0657126-7789-4B2F-89BB-1D3EC6B6648E}" srcId="{16EA85B3-0A6A-4CD5-936F-E91E8CB17480}" destId="{D3079A2F-2025-473D-95EE-CA7285B31408}" srcOrd="2" destOrd="0" parTransId="{1D262A9E-5D75-4144-9E8A-97CE1E96960B}" sibTransId="{ABDB5B02-37B2-4059-A0C4-BE2349B00A8B}"/>
    <dgm:cxn modelId="{AC720549-6C6B-405A-A4B0-120FFB5EEEE8}" srcId="{16EA85B3-0A6A-4CD5-936F-E91E8CB17480}" destId="{6477FF9C-7D1C-47AC-B091-C249ED9BEFEB}" srcOrd="0" destOrd="0" parTransId="{9CC11A51-D6F4-4EA8-BF08-637BD3FE1DB0}" sibTransId="{08F73095-EA8A-47A3-9721-2A97F926A212}"/>
    <dgm:cxn modelId="{5F6E20F6-F088-4CB6-8C79-6DEFDF731927}" srcId="{16EA85B3-0A6A-4CD5-936F-E91E8CB17480}" destId="{FA1939F0-7866-4208-92F9-41DE591DEAE5}" srcOrd="1" destOrd="0" parTransId="{198A1B38-E4A3-402C-B021-4EFD89D9E8D2}" sibTransId="{F59A2F38-3088-4B3F-B15C-1A951483C13A}"/>
    <dgm:cxn modelId="{2172FEA1-914C-47FB-BC5E-D43415982162}" type="presOf" srcId="{08F73095-EA8A-47A3-9721-2A97F926A212}" destId="{782EE634-5711-4D00-BF32-BAAA27263D9B}" srcOrd="0" destOrd="0" presId="urn:microsoft.com/office/officeart/2008/layout/VerticalCurvedList"/>
    <dgm:cxn modelId="{A87DC04D-D52B-4462-B973-7D68BAE1F1D7}" type="presOf" srcId="{D3079A2F-2025-473D-95EE-CA7285B31408}" destId="{77094ECC-A5C5-4BA7-AF2F-B2F45CE14D15}" srcOrd="0" destOrd="0" presId="urn:microsoft.com/office/officeart/2008/layout/VerticalCurvedList"/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24D83408-560C-4515-87CD-BAB4B356E9DE}" type="presOf" srcId="{FA1939F0-7866-4208-92F9-41DE591DEAE5}" destId="{4CA723BF-4C01-4832-9952-6393489250FC}" srcOrd="0" destOrd="0" presId="urn:microsoft.com/office/officeart/2008/layout/VerticalCurvedList"/>
    <dgm:cxn modelId="{55A1F955-919A-48D6-BA77-6AFBCD60B6A4}" type="presOf" srcId="{6477FF9C-7D1C-47AC-B091-C249ED9BEFEB}" destId="{600035A6-EF06-42A3-BB7E-72C7F3C69996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  <dgm:cxn modelId="{CC5BA187-B1F2-4A30-98A0-CE56184EDBAD}" type="presParOf" srcId="{CDAC1C43-54AF-4EAB-B87D-F88DE3ED506F}" destId="{600035A6-EF06-42A3-BB7E-72C7F3C69996}" srcOrd="1" destOrd="0" presId="urn:microsoft.com/office/officeart/2008/layout/VerticalCurvedList"/>
    <dgm:cxn modelId="{B57C011A-0E76-4566-9999-5D195D44BC4C}" type="presParOf" srcId="{CDAC1C43-54AF-4EAB-B87D-F88DE3ED506F}" destId="{AB7182E9-7763-4DE7-9F49-588C2CD1E6F0}" srcOrd="2" destOrd="0" presId="urn:microsoft.com/office/officeart/2008/layout/VerticalCurvedList"/>
    <dgm:cxn modelId="{8081D32E-1FB0-434E-B448-3D59531F1B59}" type="presParOf" srcId="{AB7182E9-7763-4DE7-9F49-588C2CD1E6F0}" destId="{1FD7D730-7719-4986-923E-16A360F85DB1}" srcOrd="0" destOrd="0" presId="urn:microsoft.com/office/officeart/2008/layout/VerticalCurvedList"/>
    <dgm:cxn modelId="{C2819E29-60BE-44B9-B39E-D1FC9667B6CD}" type="presParOf" srcId="{CDAC1C43-54AF-4EAB-B87D-F88DE3ED506F}" destId="{4CA723BF-4C01-4832-9952-6393489250FC}" srcOrd="3" destOrd="0" presId="urn:microsoft.com/office/officeart/2008/layout/VerticalCurvedList"/>
    <dgm:cxn modelId="{6E07214B-91CE-4ECE-B1C8-CE788E72B2D9}" type="presParOf" srcId="{CDAC1C43-54AF-4EAB-B87D-F88DE3ED506F}" destId="{7795DD21-FF1F-4C39-8EB7-8A38D4103168}" srcOrd="4" destOrd="0" presId="urn:microsoft.com/office/officeart/2008/layout/VerticalCurvedList"/>
    <dgm:cxn modelId="{63E9B157-2402-4DF0-973C-0EE78C9B1A60}" type="presParOf" srcId="{7795DD21-FF1F-4C39-8EB7-8A38D4103168}" destId="{F7C0DF84-30C1-4933-9A2A-4DDD0A75CC83}" srcOrd="0" destOrd="0" presId="urn:microsoft.com/office/officeart/2008/layout/VerticalCurvedList"/>
    <dgm:cxn modelId="{E9EEF117-1338-48F3-BA66-AF4AE495CCBB}" type="presParOf" srcId="{CDAC1C43-54AF-4EAB-B87D-F88DE3ED506F}" destId="{77094ECC-A5C5-4BA7-AF2F-B2F45CE14D15}" srcOrd="5" destOrd="0" presId="urn:microsoft.com/office/officeart/2008/layout/VerticalCurvedList"/>
    <dgm:cxn modelId="{976319BE-E454-4DDB-B27D-9CEAD7373AE5}" type="presParOf" srcId="{CDAC1C43-54AF-4EAB-B87D-F88DE3ED506F}" destId="{3F4A488A-1AE1-4991-A856-5D015110786A}" srcOrd="6" destOrd="0" presId="urn:microsoft.com/office/officeart/2008/layout/VerticalCurvedList"/>
    <dgm:cxn modelId="{13F83F7C-36FA-4ECF-A189-0F0B799B1202}" type="presParOf" srcId="{3F4A488A-1AE1-4991-A856-5D015110786A}" destId="{31D00ED5-FD2E-44D1-B950-61347CA44C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A85B3-0A6A-4CD5-936F-E91E8CB174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0F6F0EF-71EA-4E69-82CF-ABF05813195E}" type="pres">
      <dgm:prSet presAssocID="{16EA85B3-0A6A-4CD5-936F-E91E8CB174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bg-BG"/>
        </a:p>
      </dgm:t>
    </dgm:pt>
    <dgm:pt modelId="{CDAC1C43-54AF-4EAB-B87D-F88DE3ED506F}" type="pres">
      <dgm:prSet presAssocID="{16EA85B3-0A6A-4CD5-936F-E91E8CB17480}" presName="Name1" presStyleCnt="0"/>
      <dgm:spPr/>
    </dgm:pt>
    <dgm:pt modelId="{D13B6BE3-2AB7-4E9C-8A04-D59A0B4CF103}" type="pres">
      <dgm:prSet presAssocID="{16EA85B3-0A6A-4CD5-936F-E91E8CB17480}" presName="cycle" presStyleCnt="0"/>
      <dgm:spPr/>
    </dgm:pt>
    <dgm:pt modelId="{A45C7A35-1C7E-48F0-AA3C-137BE5CAF33A}" type="pres">
      <dgm:prSet presAssocID="{16EA85B3-0A6A-4CD5-936F-E91E8CB17480}" presName="srcNode" presStyleLbl="node1" presStyleIdx="0" presStyleCnt="0"/>
      <dgm:spPr/>
    </dgm:pt>
    <dgm:pt modelId="{782EE634-5711-4D00-BF32-BAAA27263D9B}" type="pres">
      <dgm:prSet presAssocID="{16EA85B3-0A6A-4CD5-936F-E91E8CB17480}" presName="conn" presStyleLbl="parChTrans1D2" presStyleIdx="0" presStyleCnt="1"/>
      <dgm:spPr/>
    </dgm:pt>
    <dgm:pt modelId="{7114EA26-974B-43A6-8AE1-D86FEA094E91}" type="pres">
      <dgm:prSet presAssocID="{16EA85B3-0A6A-4CD5-936F-E91E8CB17480}" presName="extraNode" presStyleLbl="node1" presStyleIdx="0" presStyleCnt="0"/>
      <dgm:spPr/>
    </dgm:pt>
    <dgm:pt modelId="{AE91340B-897B-42D0-8843-8CEB4FB01E4C}" type="pres">
      <dgm:prSet presAssocID="{16EA85B3-0A6A-4CD5-936F-E91E8CB17480}" presName="dstNode" presStyleLbl="node1" presStyleIdx="0" presStyleCnt="0"/>
      <dgm:spPr/>
    </dgm:pt>
  </dgm:ptLst>
  <dgm:cxnLst>
    <dgm:cxn modelId="{74BD33CA-58A6-4135-8280-54FE850AB297}" type="presOf" srcId="{16EA85B3-0A6A-4CD5-936F-E91E8CB17480}" destId="{D0F6F0EF-71EA-4E69-82CF-ABF05813195E}" srcOrd="0" destOrd="0" presId="urn:microsoft.com/office/officeart/2008/layout/VerticalCurvedList"/>
    <dgm:cxn modelId="{5646CBCA-3662-4EEC-9367-BC8EDB5E2F5D}" type="presParOf" srcId="{D0F6F0EF-71EA-4E69-82CF-ABF05813195E}" destId="{CDAC1C43-54AF-4EAB-B87D-F88DE3ED506F}" srcOrd="0" destOrd="0" presId="urn:microsoft.com/office/officeart/2008/layout/VerticalCurvedList"/>
    <dgm:cxn modelId="{82131650-A196-4AD4-98B0-4A3BAE085F73}" type="presParOf" srcId="{CDAC1C43-54AF-4EAB-B87D-F88DE3ED506F}" destId="{D13B6BE3-2AB7-4E9C-8A04-D59A0B4CF103}" srcOrd="0" destOrd="0" presId="urn:microsoft.com/office/officeart/2008/layout/VerticalCurvedList"/>
    <dgm:cxn modelId="{C5A18B93-DADC-4D67-82BC-580EFC9FA16A}" type="presParOf" srcId="{D13B6BE3-2AB7-4E9C-8A04-D59A0B4CF103}" destId="{A45C7A35-1C7E-48F0-AA3C-137BE5CAF33A}" srcOrd="0" destOrd="0" presId="urn:microsoft.com/office/officeart/2008/layout/VerticalCurvedList"/>
    <dgm:cxn modelId="{A3BD84CE-E15A-4EE0-AF94-43F087324CB7}" type="presParOf" srcId="{D13B6BE3-2AB7-4E9C-8A04-D59A0B4CF103}" destId="{782EE634-5711-4D00-BF32-BAAA27263D9B}" srcOrd="1" destOrd="0" presId="urn:microsoft.com/office/officeart/2008/layout/VerticalCurvedList"/>
    <dgm:cxn modelId="{7564033F-C27F-43F2-9173-4C2D32272172}" type="presParOf" srcId="{D13B6BE3-2AB7-4E9C-8A04-D59A0B4CF103}" destId="{7114EA26-974B-43A6-8AE1-D86FEA094E91}" srcOrd="2" destOrd="0" presId="urn:microsoft.com/office/officeart/2008/layout/VerticalCurvedList"/>
    <dgm:cxn modelId="{0B23AE71-A39D-47B2-ABB2-D29D133402D0}" type="presParOf" srcId="{D13B6BE3-2AB7-4E9C-8A04-D59A0B4CF103}" destId="{AE91340B-897B-42D0-8843-8CEB4FB01E4C}" srcOrd="3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2299" y="-415248"/>
          <a:ext cx="3213334" cy="3213334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4986" y="238283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kern="1200" dirty="0">
              <a:latin typeface="Calibri" panose="020F0502020204030204" pitchFamily="34" charset="0"/>
              <a:cs typeface="Calibri" panose="020F0502020204030204" pitchFamily="34" charset="0"/>
            </a:rPr>
            <a:t>Физическо</a:t>
          </a:r>
        </a:p>
      </dsp:txBody>
      <dsp:txXfrm>
        <a:off x="334986" y="238283"/>
        <a:ext cx="5905416" cy="476567"/>
      </dsp:txXfrm>
    </dsp:sp>
    <dsp:sp modelId="{1FD7D730-7719-4986-923E-16A360F85DB1}">
      <dsp:nvSpPr>
        <dsp:cNvPr id="0" name=""/>
        <dsp:cNvSpPr/>
      </dsp:nvSpPr>
      <dsp:spPr>
        <a:xfrm>
          <a:off x="37131" y="178712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219" y="953135"/>
          <a:ext cx="5732184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kern="1200" dirty="0">
              <a:latin typeface="Calibri" panose="020F0502020204030204" pitchFamily="34" charset="0"/>
              <a:cs typeface="Calibri" panose="020F0502020204030204" pitchFamily="34" charset="0"/>
            </a:rPr>
            <a:t>Ограничен достъп до медицинска помощ</a:t>
          </a:r>
        </a:p>
      </dsp:txBody>
      <dsp:txXfrm>
        <a:off x="508219" y="953135"/>
        <a:ext cx="5732184" cy="476567"/>
      </dsp:txXfrm>
    </dsp:sp>
    <dsp:sp modelId="{F7C0DF84-30C1-4933-9A2A-4DDD0A75CC83}">
      <dsp:nvSpPr>
        <dsp:cNvPr id="0" name=""/>
        <dsp:cNvSpPr/>
      </dsp:nvSpPr>
      <dsp:spPr>
        <a:xfrm>
          <a:off x="210364" y="893564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34986" y="1667986"/>
          <a:ext cx="5905416" cy="4765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276" tIns="58420" rIns="58420" bIns="5842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300" kern="1200" dirty="0">
              <a:latin typeface="Calibri" panose="020F0502020204030204" pitchFamily="34" charset="0"/>
              <a:cs typeface="Calibri" panose="020F0502020204030204" pitchFamily="34" charset="0"/>
            </a:rPr>
            <a:t>Принуда за употреба на опиати</a:t>
          </a:r>
        </a:p>
      </dsp:txBody>
      <dsp:txXfrm>
        <a:off x="334986" y="1667986"/>
        <a:ext cx="5905416" cy="476567"/>
      </dsp:txXfrm>
    </dsp:sp>
    <dsp:sp modelId="{31D00ED5-FD2E-44D1-B950-61347CA44CD7}">
      <dsp:nvSpPr>
        <dsp:cNvPr id="0" name=""/>
        <dsp:cNvSpPr/>
      </dsp:nvSpPr>
      <dsp:spPr>
        <a:xfrm>
          <a:off x="37131" y="1608415"/>
          <a:ext cx="595709" cy="5957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82EE634-5711-4D00-BF32-BAAA27263D9B}">
      <dsp:nvSpPr>
        <dsp:cNvPr id="0" name=""/>
        <dsp:cNvSpPr/>
      </dsp:nvSpPr>
      <dsp:spPr>
        <a:xfrm>
          <a:off x="-2694095" y="-415521"/>
          <a:ext cx="3215467" cy="3215467"/>
        </a:xfrm>
        <a:prstGeom prst="blockArc">
          <a:avLst>
            <a:gd name="adj1" fmla="val 18900000"/>
            <a:gd name="adj2" fmla="val 2700000"/>
            <a:gd name="adj3" fmla="val 672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035A6-EF06-42A3-BB7E-72C7F3C69996}">
      <dsp:nvSpPr>
        <dsp:cNvPr id="0" name=""/>
        <dsp:cNvSpPr/>
      </dsp:nvSpPr>
      <dsp:spPr>
        <a:xfrm>
          <a:off x="335203" y="238442"/>
          <a:ext cx="5908349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Calibri" panose="020F0502020204030204" pitchFamily="34" charset="0"/>
              <a:cs typeface="Calibri" panose="020F0502020204030204" pitchFamily="34" charset="0"/>
            </a:rPr>
            <a:t>Психическо</a:t>
          </a:r>
        </a:p>
      </dsp:txBody>
      <dsp:txXfrm>
        <a:off x="335203" y="238442"/>
        <a:ext cx="5908349" cy="476885"/>
      </dsp:txXfrm>
    </dsp:sp>
    <dsp:sp modelId="{1FD7D730-7719-4986-923E-16A360F85DB1}">
      <dsp:nvSpPr>
        <dsp:cNvPr id="0" name=""/>
        <dsp:cNvSpPr/>
      </dsp:nvSpPr>
      <dsp:spPr>
        <a:xfrm>
          <a:off x="37150" y="178831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723BF-4C01-4832-9952-6393489250FC}">
      <dsp:nvSpPr>
        <dsp:cNvPr id="0" name=""/>
        <dsp:cNvSpPr/>
      </dsp:nvSpPr>
      <dsp:spPr>
        <a:xfrm>
          <a:off x="508551" y="953770"/>
          <a:ext cx="5735002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Calibri" panose="020F0502020204030204" pitchFamily="34" charset="0"/>
              <a:cs typeface="Calibri" panose="020F0502020204030204" pitchFamily="34" charset="0"/>
            </a:rPr>
            <a:t>Емоционално</a:t>
          </a:r>
        </a:p>
      </dsp:txBody>
      <dsp:txXfrm>
        <a:off x="508551" y="953770"/>
        <a:ext cx="5735002" cy="476885"/>
      </dsp:txXfrm>
    </dsp:sp>
    <dsp:sp modelId="{F7C0DF84-30C1-4933-9A2A-4DDD0A75CC83}">
      <dsp:nvSpPr>
        <dsp:cNvPr id="0" name=""/>
        <dsp:cNvSpPr/>
      </dsp:nvSpPr>
      <dsp:spPr>
        <a:xfrm>
          <a:off x="210498" y="894159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094ECC-A5C5-4BA7-AF2F-B2F45CE14D15}">
      <dsp:nvSpPr>
        <dsp:cNvPr id="0" name=""/>
        <dsp:cNvSpPr/>
      </dsp:nvSpPr>
      <dsp:spPr>
        <a:xfrm>
          <a:off x="335203" y="1669097"/>
          <a:ext cx="5908349" cy="4768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8527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>
              <a:latin typeface="Calibri" panose="020F0502020204030204" pitchFamily="34" charset="0"/>
              <a:cs typeface="Calibri" panose="020F0502020204030204" pitchFamily="34" charset="0"/>
            </a:rPr>
            <a:t>Икономическо</a:t>
          </a:r>
        </a:p>
      </dsp:txBody>
      <dsp:txXfrm>
        <a:off x="335203" y="1669097"/>
        <a:ext cx="5908349" cy="476885"/>
      </dsp:txXfrm>
    </dsp:sp>
    <dsp:sp modelId="{31D00ED5-FD2E-44D1-B950-61347CA44CD7}">
      <dsp:nvSpPr>
        <dsp:cNvPr id="0" name=""/>
        <dsp:cNvSpPr/>
      </dsp:nvSpPr>
      <dsp:spPr>
        <a:xfrm>
          <a:off x="37150" y="1609486"/>
          <a:ext cx="596106" cy="5961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E058E-73CE-4023-9D85-5E9B7174795E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0A589-6A75-43FD-859E-6ECE33D0B8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22084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/>
              <a:t>Щракнете, за да редактирате стила на подзаглавието в образеца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8288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7416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393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6113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разд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072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388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366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5830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7555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76633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06634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9E0E7-849B-4AA4-862D-85A8A41675D0}" type="datetimeFigureOut">
              <a:rPr lang="en-GB" smtClean="0"/>
              <a:pPr/>
              <a:t>26/10/2020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C54C0-0AB8-48A9-AE3D-630A8EA2993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93133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8" r:id="rId1"/>
    <p:sldLayoutId id="2147484159" r:id="rId2"/>
    <p:sldLayoutId id="2147484160" r:id="rId3"/>
    <p:sldLayoutId id="2147484161" r:id="rId4"/>
    <p:sldLayoutId id="2147484162" r:id="rId5"/>
    <p:sldLayoutId id="2147484163" r:id="rId6"/>
    <p:sldLayoutId id="2147484164" r:id="rId7"/>
    <p:sldLayoutId id="2147484165" r:id="rId8"/>
    <p:sldLayoutId id="2147484166" r:id="rId9"/>
    <p:sldLayoutId id="2147484167" r:id="rId10"/>
    <p:sldLayoutId id="2147484168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uthenticlove789.wordpress.com/2014/09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39749&amp;picture=child-and-strawberries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creativecommons.org/licenses/by-nd/3.0/" TargetMode="External"/><Relationship Id="rId4" Type="http://schemas.openxmlformats.org/officeDocument/2006/relationships/hyperlink" Target="https://pursuit.unimelb.edu.au/podcasts/family-violence-ending-the-hidden-crim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19125" y="3300412"/>
            <a:ext cx="6248399" cy="1375801"/>
          </a:xfrm>
        </p:spPr>
        <p:txBody>
          <a:bodyPr>
            <a:noAutofit/>
          </a:bodyPr>
          <a:lstStyle/>
          <a:p>
            <a:pPr algn="ctr"/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РАННИ ПРОЯВИ НА ДОМАШНО НАСИЛИЕ И </a:t>
            </a:r>
            <a:b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КАК ДА ГИ РАЗПОЗНАЕМ</a:t>
            </a: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1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B1FA7503-047F-4DCF-A810-7714024A0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30153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Картина 28">
            <a:extLst>
              <a:ext uri="{FF2B5EF4-FFF2-40B4-BE49-F238E27FC236}">
                <a16:creationId xmlns:a16="http://schemas.microsoft.com/office/drawing/2014/main" xmlns="" id="{A63F29B8-BE88-415A-9C3E-417572EE55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4175" y="1695450"/>
            <a:ext cx="5457825" cy="3209925"/>
          </a:xfrm>
          <a:prstGeom prst="rect">
            <a:avLst/>
          </a:prstGeom>
        </p:spPr>
      </p:pic>
      <p:pic>
        <p:nvPicPr>
          <p:cNvPr id="31" name="Картина 30">
            <a:extLst>
              <a:ext uri="{FF2B5EF4-FFF2-40B4-BE49-F238E27FC236}">
                <a16:creationId xmlns:a16="http://schemas.microsoft.com/office/drawing/2014/main" xmlns="" id="{FB60FFB8-E678-4CEA-ACB9-05A0B9FF4A4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29750" y="123825"/>
            <a:ext cx="2071687" cy="1409700"/>
          </a:xfrm>
          <a:prstGeom prst="rect">
            <a:avLst/>
          </a:prstGeom>
        </p:spPr>
      </p:pic>
      <p:sp>
        <p:nvSpPr>
          <p:cNvPr id="34" name="Текстово поле 33">
            <a:extLst>
              <a:ext uri="{FF2B5EF4-FFF2-40B4-BE49-F238E27FC236}">
                <a16:creationId xmlns:a16="http://schemas.microsoft.com/office/drawing/2014/main" xmlns="" id="{9E85AB6C-B583-49BD-B675-7420D740C30D}"/>
              </a:ext>
            </a:extLst>
          </p:cNvPr>
          <p:cNvSpPr txBox="1"/>
          <p:nvPr/>
        </p:nvSpPr>
        <p:spPr>
          <a:xfrm>
            <a:off x="921404" y="5349180"/>
            <a:ext cx="1058003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8790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690607C7-6CE3-4F4C-8426-CF429F93D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ВЪПРОСИ ЗА УСТАНОВЯВАНЕ НА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ВЕРОЯТНОСТ ОТ ДОМАШНО НАСИЛИЕ </a:t>
            </a:r>
          </a:p>
        </p:txBody>
      </p:sp>
      <p:sp>
        <p:nvSpPr>
          <p:cNvPr id="4" name="Текстов контейнер 3">
            <a:extLst>
              <a:ext uri="{FF2B5EF4-FFF2-40B4-BE49-F238E27FC236}">
                <a16:creationId xmlns:a16="http://schemas.microsoft.com/office/drawing/2014/main" xmlns="" id="{7DFE4A51-4839-4D3C-BC10-42B0BE666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Пример</a:t>
            </a:r>
          </a:p>
        </p:txBody>
      </p:sp>
      <p:pic>
        <p:nvPicPr>
          <p:cNvPr id="13" name="Картина 12">
            <a:extLst>
              <a:ext uri="{FF2B5EF4-FFF2-40B4-BE49-F238E27FC236}">
                <a16:creationId xmlns:a16="http://schemas.microsoft.com/office/drawing/2014/main" xmlns="" id="{040C889B-1BCE-4C4C-95F3-37B1BB543B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48462" y="1685925"/>
            <a:ext cx="5443538" cy="322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1319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690607C7-6CE3-4F4C-8426-CF429F93D9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266701" y="-765175"/>
            <a:ext cx="12458701" cy="2457450"/>
          </a:xfrm>
        </p:spPr>
        <p:txBody>
          <a:bodyPr>
            <a:noAutofit/>
          </a:bodyPr>
          <a:lstStyle/>
          <a:p>
            <a:pPr algn="ctr"/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ВЪПРОСИ ЗА УСТАНОВЯВАНЕ НА</a:t>
            </a: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ВЕРОЯТНОСТ ОТ ДОМАШНО НАСИЛИЕ </a:t>
            </a: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xmlns="" id="{4BC128CE-7FD5-4D06-9CB1-BA4A6DE07A73}"/>
              </a:ext>
            </a:extLst>
          </p:cNvPr>
          <p:cNvSpPr txBox="1"/>
          <p:nvPr/>
        </p:nvSpPr>
        <p:spPr>
          <a:xfrm>
            <a:off x="114300" y="811729"/>
            <a:ext cx="12077700" cy="60462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изслушваме, да не осъждаме жертвата. Да ѝ покажем, че сме на нейна страна.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ѝ покажем, че смятаме нейните чувства за разумни и нормални.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дадем време на жертвата да вземе собствените си решения, без да я съветваме</a:t>
            </a:r>
            <a:r>
              <a:rPr lang="en-GB" sz="2000" b="0" i="0" u="none" strike="noStrike" baseline="0" dirty="0">
                <a:latin typeface="Calibri "/>
              </a:rPr>
              <a:t> </a:t>
            </a:r>
            <a:r>
              <a:rPr lang="ru-RU" sz="2000" b="0" i="0" u="none" strike="noStrike" baseline="0" dirty="0">
                <a:latin typeface="Calibri "/>
              </a:rPr>
              <a:t>да се върне при партньора си и да се опитва да оправи отношенията си с него.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не я притискаме да взима бързи решения.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я оставим да говори за емоционалната страна на своята връзка с партньора.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не я критикуваме за това, че живее с този партньор-насилник.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опитаме по-скоро да ѝ обясним, че ако не бъдат взети някакви мерки,</a:t>
            </a:r>
            <a:r>
              <a:rPr lang="en-GB" sz="2000" b="0" i="0" u="none" strike="noStrike" baseline="0" dirty="0">
                <a:latin typeface="Calibri "/>
              </a:rPr>
              <a:t> </a:t>
            </a:r>
            <a:r>
              <a:rPr lang="ru-RU" sz="2000" b="0" i="0" u="none" strike="noStrike" baseline="0" dirty="0">
                <a:latin typeface="Calibri "/>
              </a:rPr>
              <a:t>насилието в двойката ще прогресира.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Да ѝ помогнем да наблегне на позитивното в това, което се случва.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Не трябва да й казваме, че е длъжна да стои при партньора си заради децата,</a:t>
            </a:r>
            <a:r>
              <a:rPr lang="en-GB" sz="2000" b="0" i="0" u="none" strike="noStrike" baseline="0" dirty="0">
                <a:latin typeface="Calibri "/>
              </a:rPr>
              <a:t> </a:t>
            </a:r>
            <a:r>
              <a:rPr lang="bg-BG" sz="2000" b="0" i="0" u="none" strike="noStrike" baseline="0" dirty="0">
                <a:latin typeface="Calibri "/>
              </a:rPr>
              <a:t>напротив.</a:t>
            </a:r>
            <a:r>
              <a:rPr lang="en-GB" sz="2000" b="0" i="0" u="none" strike="noStrike" baseline="0" dirty="0">
                <a:latin typeface="Calibri "/>
              </a:rPr>
              <a:t> </a:t>
            </a:r>
            <a:r>
              <a:rPr lang="ru-RU" sz="2000" b="0" i="0" u="none" strike="noStrike" baseline="0" dirty="0">
                <a:latin typeface="Calibri "/>
              </a:rPr>
              <a:t>Трябва да я поздравим за това, че е намерила сили и смелост да говори. 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 "/>
              </a:rPr>
              <a:t>Трябва да уважим потребността ѝ да запазим казаното от нея в тайна, ако тя ни</a:t>
            </a:r>
            <a:r>
              <a:rPr lang="en-GB" sz="2000" b="0" i="0" u="none" strike="noStrike" baseline="0" dirty="0">
                <a:latin typeface="Calibri "/>
              </a:rPr>
              <a:t> </a:t>
            </a:r>
            <a:r>
              <a:rPr lang="bg-BG" sz="2000" b="0" i="0" u="none" strike="noStrike" baseline="0" dirty="0">
                <a:latin typeface="Calibri "/>
              </a:rPr>
              <a:t>помоли за това.</a:t>
            </a:r>
            <a:endParaRPr lang="bg-BG" sz="2000" dirty="0"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4672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690607C7-6CE3-4F4C-8426-CF429F93D98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266701" y="-765175"/>
            <a:ext cx="12458701" cy="2457450"/>
          </a:xfrm>
        </p:spPr>
        <p:txBody>
          <a:bodyPr>
            <a:noAutofit/>
          </a:bodyPr>
          <a:lstStyle/>
          <a:p>
            <a:r>
              <a:rPr lang="bg-BG" sz="3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200" b="1" dirty="0">
                <a:latin typeface="Calibri" panose="020F0502020204030204" pitchFamily="34" charset="0"/>
                <a:cs typeface="Calibri" panose="020F0502020204030204" pitchFamily="34" charset="0"/>
              </a:rPr>
              <a:t>ИЗРАЗЯВАЙТЕ ЯСНИ И КРАТКИ ПОСЛАНИЯ, КАТО НАПРИМЕР</a:t>
            </a:r>
            <a:endParaRPr lang="bg-BG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xmlns="" id="{4BC128CE-7FD5-4D06-9CB1-BA4A6DE07A73}"/>
              </a:ext>
            </a:extLst>
          </p:cNvPr>
          <p:cNvSpPr txBox="1"/>
          <p:nvPr/>
        </p:nvSpPr>
        <p:spPr>
          <a:xfrm>
            <a:off x="485775" y="773629"/>
            <a:ext cx="11220450" cy="6507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Насилието винаги е неприемливо. Никога няма основателно извинение за него.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Сигурността на жената и на децата е от първостепенно значение.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Жертвата не е причина за насилието. Отговорност за това носи единствено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партньорът.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Жертвата няма да успее да промени нито насилника, нито неговото поведение.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Извиненията и големите обещания няма да прекратят насилието.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Жертвата не е сама с проблема си.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Насилието не е загуба на контрол. Това е поведение, с което си служат хора, за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да контролират другите.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Насилието носи травматични последствия за децата.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Съгласно Закона за защита срещу домашното насилие, да биеш партньора си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е нарушение. Защита по този закон може да търси всяко лице, пострадало от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домашно насилие, извършено от: съпруг или бивш съпруг; партньор, с когото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живеят на съпружески начала; партньор, от когото има дете и др.</a:t>
            </a:r>
          </a:p>
          <a:p>
            <a:pPr algn="just">
              <a:lnSpc>
                <a:spcPct val="150000"/>
              </a:lnSpc>
            </a:pPr>
            <a:r>
              <a:rPr lang="ru-RU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Убедете я, че трябва да се обърне за помощ към полицията и организациите,</a:t>
            </a:r>
            <a:r>
              <a:rPr lang="en-GB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подпомагащи жертви на насилие.</a:t>
            </a:r>
            <a:endParaRPr lang="bg-BG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162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155266" y="644063"/>
            <a:ext cx="12449608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bg-BG" sz="2800" b="1" dirty="0">
                <a:latin typeface="Calibri" panose="020F0502020204030204" pitchFamily="34" charset="0"/>
                <a:cs typeface="Calibri" panose="020F0502020204030204" pitchFamily="34" charset="0"/>
              </a:rPr>
              <a:t>РАЗГРАНИЧЕНИЕ ОТ СЕКСУАЛЕН ТОРМОЗ?</a:t>
            </a:r>
            <a:endParaRPr lang="bg-BG" sz="2800" b="1" dirty="0"/>
          </a:p>
        </p:txBody>
      </p:sp>
      <p:pic>
        <p:nvPicPr>
          <p:cNvPr id="6" name="Картина 5">
            <a:extLst>
              <a:ext uri="{FF2B5EF4-FFF2-40B4-BE49-F238E27FC236}">
                <a16:creationId xmlns:a16="http://schemas.microsoft.com/office/drawing/2014/main" xmlns="" id="{BE97CB9B-DE0A-462B-9C47-326DE99A66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70967" y="1514278"/>
            <a:ext cx="7421033" cy="3829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5809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77265BC0-A844-4C91-96C2-72164CE70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СЕКСУАЛЕН ТОРМОЗ – чл. 5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ЗЗДискр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xmlns="" id="{4C74691F-5AB0-4534-801D-6939ADBC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Чл. 5. […] [С]ексуалният тормоз, […] се [смята] за дискриминация.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Допълнителни разпоредби § 1.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 смисъла на този закон: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2. „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Сексуален тормоз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“ е всяко нежелано поведение от сексуално естество, изразено физически, словесно или по друг начин, с което се накърняват достойнството и честта и се създава враждебна, принизяваща, обидна, унизителна или застрашителна среда и, в частност, когато отказът да се приеме подобно поведение или принудата към него може да повлияе на вземането на решения, засягащи лицето.</a:t>
            </a:r>
            <a:endParaRPr lang="bg-B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749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77265BC0-A844-4C91-96C2-72164CE70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СЕКСУАЛЕН ТОРМОЗ – чл. 5 </a:t>
            </a:r>
            <a:r>
              <a:rPr lang="bg-BG" dirty="0" err="1">
                <a:latin typeface="Calibri" panose="020F0502020204030204" pitchFamily="34" charset="0"/>
                <a:cs typeface="Calibri" panose="020F0502020204030204" pitchFamily="34" charset="0"/>
              </a:rPr>
              <a:t>ЗЗДискр</a:t>
            </a:r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" name="Контейнер за съдържание 2">
            <a:extLst>
              <a:ext uri="{FF2B5EF4-FFF2-40B4-BE49-F238E27FC236}">
                <a16:creationId xmlns:a16="http://schemas.microsoft.com/office/drawing/2014/main" xmlns="" id="{4C74691F-5AB0-4534-801D-6939ADBC9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„Тормозът и сексуалният тормоз противоречат на принципа за равно третиране на мъжете и жените и представляват дискриминация, основана на пола, за целите на настоящата директива. Тези форми на дискриминация се проявяват не само на работното място, но също така и в контекста на достъпа до заетостта, професионалното обучение и повишението. Поради това те следва да бъдат забранени и подложени на ефективни, пропорционални и възпиращи санкции</a:t>
            </a:r>
            <a:r>
              <a:rPr lang="bg-BG" sz="2400" dirty="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bg-BG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497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1B4A68CE-1C86-4A17-8FD2-29BE058D03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625" y="390524"/>
            <a:ext cx="3338458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BB0F939F-65E7-4DF9-AC81-480E884A879E}"/>
              </a:ext>
            </a:extLst>
          </p:cNvPr>
          <p:cNvSpPr txBox="1"/>
          <p:nvPr/>
        </p:nvSpPr>
        <p:spPr>
          <a:xfrm>
            <a:off x="805983" y="2806005"/>
            <a:ext cx="10580033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 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ru-RU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Координирана подкрепа на пострадали от домашно насилие  и работа с извършители по Закона за защита от домашно насилие в област Русе</a:t>
            </a:r>
            <a:r>
              <a:rPr lang="en-GB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lang="bg-BG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endParaRPr lang="en-GB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bg-BG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Проектът се изпълнява в рамките на м. 06-</a:t>
            </a:r>
            <a:r>
              <a:rPr lang="bg-BG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11.2020 г. </a:t>
            </a:r>
            <a:r>
              <a:rPr lang="ru-RU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съгласно Договор за предоставяне на безвъзмездна финансова помощ № 93-00-158/08.06.2020г.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 размер от 25 000 лв.</a:t>
            </a:r>
            <a:endParaRPr lang="bg-BG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Картина 8">
            <a:extLst>
              <a:ext uri="{FF2B5EF4-FFF2-40B4-BE49-F238E27FC236}">
                <a16:creationId xmlns:a16="http://schemas.microsoft.com/office/drawing/2014/main" xmlns="" id="{87ABFA58-CC8F-4187-B471-B60DFE88C7F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217"/>
          <a:stretch/>
        </p:blipFill>
        <p:spPr>
          <a:xfrm>
            <a:off x="9467850" y="390524"/>
            <a:ext cx="2071687" cy="1409700"/>
          </a:xfrm>
          <a:prstGeom prst="rect">
            <a:avLst/>
          </a:prstGeom>
        </p:spPr>
      </p:pic>
      <p:sp>
        <p:nvSpPr>
          <p:cNvPr id="10" name="Текстово поле 9">
            <a:extLst>
              <a:ext uri="{FF2B5EF4-FFF2-40B4-BE49-F238E27FC236}">
                <a16:creationId xmlns:a16="http://schemas.microsoft.com/office/drawing/2014/main" xmlns="" id="{1AE1C513-785D-42F9-860C-E020977EC2F3}"/>
              </a:ext>
            </a:extLst>
          </p:cNvPr>
          <p:cNvSpPr txBox="1"/>
          <p:nvPr/>
        </p:nvSpPr>
        <p:spPr>
          <a:xfrm>
            <a:off x="552450" y="6096000"/>
            <a:ext cx="1135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Тел: 0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826770, 0887493503										</a:t>
            </a:r>
            <a:r>
              <a:rPr lang="bg-BG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емейл</a:t>
            </a:r>
            <a:r>
              <a:rPr lang="bg-BG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 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centre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_</a:t>
            </a:r>
            <a:r>
              <a:rPr lang="en-US" sz="2000" i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dinamika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@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abv</a:t>
            </a:r>
            <a:r>
              <a:rPr lang="ru-RU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r>
              <a:rPr lang="de-DE" sz="2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bg</a:t>
            </a:r>
            <a:endParaRPr lang="bg-BG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1297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лавие 5"/>
          <p:cNvSpPr>
            <a:spLocks noGrp="1"/>
          </p:cNvSpPr>
          <p:nvPr>
            <p:ph type="title"/>
          </p:nvPr>
        </p:nvSpPr>
        <p:spPr>
          <a:xfrm>
            <a:off x="390526" y="2391830"/>
            <a:ext cx="4486274" cy="1836476"/>
          </a:xfrm>
        </p:spPr>
        <p:txBody>
          <a:bodyPr>
            <a:normAutofit/>
          </a:bodyPr>
          <a:lstStyle/>
          <a:p>
            <a:r>
              <a:rPr lang="bg-BG" sz="3100" b="1" spc="0" dirty="0">
                <a:latin typeface="Calibri" panose="020F0502020204030204" pitchFamily="34" charset="0"/>
                <a:cs typeface="Calibri" panose="020F0502020204030204" pitchFamily="34" charset="0"/>
              </a:rPr>
              <a:t>КАКВО Е ДОМАШНО НАСИЛИЕ?</a:t>
            </a:r>
          </a:p>
        </p:txBody>
      </p:sp>
      <p:pic>
        <p:nvPicPr>
          <p:cNvPr id="8" name="Контейнер за съдържание 7">
            <a:extLst>
              <a:ext uri="{FF2B5EF4-FFF2-40B4-BE49-F238E27FC236}">
                <a16:creationId xmlns:a16="http://schemas.microsoft.com/office/drawing/2014/main" xmlns="" id="{992B4A24-17A2-4264-A50A-FAAE58FE6A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572125" y="1685130"/>
            <a:ext cx="5876131" cy="4444133"/>
          </a:xfr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xmlns="" id="{CB24E419-F1AB-4B0A-B5B9-9CE68573F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40800" y="35868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97448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ово поле 5"/>
          <p:cNvSpPr txBox="1"/>
          <p:nvPr/>
        </p:nvSpPr>
        <p:spPr>
          <a:xfrm>
            <a:off x="202176" y="152401"/>
            <a:ext cx="696024" cy="611755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bg-BG" sz="2800" b="1" dirty="0">
                <a:latin typeface="Calibri" panose="020F0502020204030204" pitchFamily="34" charset="0"/>
                <a:cs typeface="Calibri" panose="020F0502020204030204" pitchFamily="34" charset="0"/>
              </a:rPr>
              <a:t>ОПРЕДЕЛЕНИЕ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11065630-461C-48F1-A3CC-61EAF746A176}"/>
              </a:ext>
            </a:extLst>
          </p:cNvPr>
          <p:cNvSpPr txBox="1"/>
          <p:nvPr/>
        </p:nvSpPr>
        <p:spPr>
          <a:xfrm>
            <a:off x="1181100" y="647700"/>
            <a:ext cx="10725150" cy="5196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Домашно насилие е всеки акт на физическо, сексуално, психическо, емоционално или икономическо насилие, както и опитът за такова насилие, принудителното ограничаване на личния живот, личната свобода и личните права, извършени спрямо лица, които се намират в родствена връзка, които са или са били в семейна връзка или във фактическо съпружеско съжителство.</a:t>
            </a:r>
          </a:p>
          <a:p>
            <a:pPr marL="514350" indent="-514350" algn="just">
              <a:lnSpc>
                <a:spcPct val="150000"/>
              </a:lnSpc>
              <a:buAutoNum type="arabicParenBoth"/>
            </a:pPr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bg-BG" sz="2800" i="1" dirty="0">
                <a:latin typeface="Calibri" panose="020F0502020204030204" pitchFamily="34" charset="0"/>
                <a:cs typeface="Calibri" panose="020F0502020204030204" pitchFamily="34" charset="0"/>
              </a:rPr>
              <a:t>чл. 2, ал. 1 от Закона за закрила от домашно насилие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E5B49D77-3F6B-4CC2-A81A-9879779063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60991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65742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F6FB51E2-96A7-46AA-BB65-1FBB2D0DAC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167062" y="1490662"/>
            <a:ext cx="5857875" cy="3876675"/>
          </a:xfrm>
          <a:prstGeom prst="rect">
            <a:avLst/>
          </a:prstGeom>
        </p:spPr>
      </p:pic>
      <p:sp>
        <p:nvSpPr>
          <p:cNvPr id="6" name="Текстово поле 5"/>
          <p:cNvSpPr txBox="1"/>
          <p:nvPr/>
        </p:nvSpPr>
        <p:spPr>
          <a:xfrm>
            <a:off x="202176" y="152401"/>
            <a:ext cx="696024" cy="611755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bg-BG" sz="2800" b="1" dirty="0">
                <a:latin typeface="Calibri" panose="020F0502020204030204" pitchFamily="34" charset="0"/>
                <a:cs typeface="Calibri" panose="020F0502020204030204" pitchFamily="34" charset="0"/>
              </a:rPr>
              <a:t>ОПРЕДЕЛЕНИЕ</a:t>
            </a:r>
            <a:endParaRPr lang="bg-BG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Текстово поле 6"/>
          <p:cNvSpPr txBox="1"/>
          <p:nvPr/>
        </p:nvSpPr>
        <p:spPr>
          <a:xfrm>
            <a:off x="3116911" y="5685184"/>
            <a:ext cx="8126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конфликт към Възможности</a:t>
            </a:r>
          </a:p>
        </p:txBody>
      </p:sp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11065630-461C-48F1-A3CC-61EAF746A176}"/>
              </a:ext>
            </a:extLst>
          </p:cNvPr>
          <p:cNvSpPr txBox="1"/>
          <p:nvPr/>
        </p:nvSpPr>
        <p:spPr>
          <a:xfrm>
            <a:off x="1114425" y="289931"/>
            <a:ext cx="10725150" cy="584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За психическо и емоционално насилие върху дете се смята и всяко домашно насилие, извършено в негово присъствие.</a:t>
            </a:r>
          </a:p>
          <a:p>
            <a:pPr algn="just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GB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ru-RU" sz="2800" b="0" i="0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bg-BG" sz="2800" i="1" dirty="0">
                <a:latin typeface="Calibri" panose="020F0502020204030204" pitchFamily="34" charset="0"/>
                <a:cs typeface="Calibri" panose="020F0502020204030204" pitchFamily="34" charset="0"/>
              </a:rPr>
              <a:t>чл. 2, ал. </a:t>
            </a:r>
            <a:r>
              <a:rPr lang="en-GB" sz="2800" i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bg-BG" sz="2800" i="1" dirty="0">
                <a:latin typeface="Calibri" panose="020F0502020204030204" pitchFamily="34" charset="0"/>
                <a:cs typeface="Calibri" panose="020F0502020204030204" pitchFamily="34" charset="0"/>
              </a:rPr>
              <a:t> от Закона за закрила от домашно насилие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xmlns="" id="{045E4621-631E-4F87-BEB5-E264FE66D0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050" y="5751885"/>
            <a:ext cx="2315884" cy="898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60636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Форми на домашно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777661287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Контейнер за съдържание 4">
            <a:extLst>
              <a:ext uri="{FF2B5EF4-FFF2-40B4-BE49-F238E27FC236}">
                <a16:creationId xmlns:a16="http://schemas.microsoft.com/office/drawing/2014/main" xmlns="" id="{8E014CDF-E494-4766-A2ED-FBDB18423C5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626906292"/>
              </p:ext>
            </p:extLst>
          </p:nvPr>
        </p:nvGraphicFramePr>
        <p:xfrm>
          <a:off x="5118100" y="3671888"/>
          <a:ext cx="6272213" cy="2384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1274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>
            <a:extLst>
              <a:ext uri="{FF2B5EF4-FFF2-40B4-BE49-F238E27FC236}">
                <a16:creationId xmlns:a16="http://schemas.microsoft.com/office/drawing/2014/main" xmlns="" id="{8CDF50C8-2B86-4263-990F-5641E006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>
                <a:latin typeface="Calibri" panose="020F0502020204030204" pitchFamily="34" charset="0"/>
                <a:cs typeface="Calibri" panose="020F0502020204030204" pitchFamily="34" charset="0"/>
              </a:rPr>
              <a:t>Разграничение между психическо и емоционално насилие</a:t>
            </a:r>
          </a:p>
        </p:txBody>
      </p:sp>
      <p:graphicFrame>
        <p:nvGraphicFramePr>
          <p:cNvPr id="5" name="Контейнер за съдържание 4">
            <a:extLst>
              <a:ext uri="{FF2B5EF4-FFF2-40B4-BE49-F238E27FC236}">
                <a16:creationId xmlns:a16="http://schemas.microsoft.com/office/drawing/2014/main" xmlns="" id="{BC54BA37-0505-4879-9AB5-5186DAD85D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926218399"/>
              </p:ext>
            </p:extLst>
          </p:nvPr>
        </p:nvGraphicFramePr>
        <p:xfrm>
          <a:off x="5121275" y="803275"/>
          <a:ext cx="6269038" cy="2382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Текстово поле 2">
            <a:extLst>
              <a:ext uri="{FF2B5EF4-FFF2-40B4-BE49-F238E27FC236}">
                <a16:creationId xmlns:a16="http://schemas.microsoft.com/office/drawing/2014/main" xmlns="" id="{5A6FCD8B-220C-4AF2-B0E8-E608259D4AC6}"/>
              </a:ext>
            </a:extLst>
          </p:cNvPr>
          <p:cNvSpPr txBox="1"/>
          <p:nvPr/>
        </p:nvSpPr>
        <p:spPr>
          <a:xfrm>
            <a:off x="4876800" y="619126"/>
            <a:ext cx="65135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Психическо насилие: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въздействие върху психиката на едно лице, с което му се причинява тормоз;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непристойно поведение, осъществявано през определен период от време, многократно или систематично и изразено чрез физически жестове или др. действия, извършвани умишлено;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Предизвиква психологическа травма – тревожност, депресия, др. форми на нервно разстройство.</a:t>
            </a:r>
          </a:p>
        </p:txBody>
      </p:sp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xmlns="" id="{40923331-07F2-4574-9B70-E323116C6DF4}"/>
              </a:ext>
            </a:extLst>
          </p:cNvPr>
          <p:cNvSpPr txBox="1"/>
          <p:nvPr/>
        </p:nvSpPr>
        <p:spPr>
          <a:xfrm>
            <a:off x="4876800" y="4104680"/>
            <a:ext cx="65135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b="1" u="sng" dirty="0">
                <a:latin typeface="Calibri" panose="020F0502020204030204" pitchFamily="34" charset="0"/>
                <a:cs typeface="Calibri" panose="020F0502020204030204" pitchFamily="34" charset="0"/>
              </a:rPr>
              <a:t>Емоционално насилие: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Целенасочено въздействие върху психиката на едно лице, с което се увреждат емоциите му;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bg-BG" sz="2000" dirty="0">
                <a:latin typeface="Calibri" panose="020F0502020204030204" pitchFamily="34" charset="0"/>
                <a:cs typeface="Calibri" panose="020F0502020204030204" pitchFamily="34" charset="0"/>
              </a:rPr>
              <a:t>Изразява се в заплашване, контрол, което води до чувство на страх, на малоценност, на вина чрез интензивно обидно и унизително отношение.</a:t>
            </a:r>
          </a:p>
        </p:txBody>
      </p:sp>
    </p:spTree>
    <p:extLst>
      <p:ext uri="{BB962C8B-B14F-4D97-AF65-F5344CB8AC3E}">
        <p14:creationId xmlns:p14="http://schemas.microsoft.com/office/powerpoint/2010/main" xmlns="" val="2623197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750">
        <p14:prism isContent="1" isInverted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 rot="16200000">
            <a:off x="3559730" y="-910888"/>
            <a:ext cx="738664" cy="578167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bg-BG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ОСНОВНИ ПОТРЕБНОСТИ</a:t>
            </a:r>
            <a:endParaRPr lang="bg-BG" sz="3600" b="1" dirty="0">
              <a:solidFill>
                <a:schemeClr val="bg1"/>
              </a:solidFill>
            </a:endParaRPr>
          </a:p>
        </p:txBody>
      </p:sp>
      <p:sp>
        <p:nvSpPr>
          <p:cNvPr id="2" name="Текстово поле 1">
            <a:extLst>
              <a:ext uri="{FF2B5EF4-FFF2-40B4-BE49-F238E27FC236}">
                <a16:creationId xmlns:a16="http://schemas.microsoft.com/office/drawing/2014/main" xmlns="" id="{0F2607D2-4FA2-49E0-B8DE-CDE18ED475C4}"/>
              </a:ext>
            </a:extLst>
          </p:cNvPr>
          <p:cNvSpPr txBox="1"/>
          <p:nvPr/>
        </p:nvSpPr>
        <p:spPr>
          <a:xfrm>
            <a:off x="800100" y="2349282"/>
            <a:ext cx="6019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ru-RU" sz="2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Да се почувстват в безопасност.</a:t>
            </a:r>
          </a:p>
          <a:p>
            <a:pPr algn="just"/>
            <a:r>
              <a:rPr lang="ru-RU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2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разкажат какво са преживели.</a:t>
            </a:r>
          </a:p>
          <a:p>
            <a:pPr algn="just"/>
            <a:r>
              <a:rPr lang="ru-RU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2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са наясно какви права имат и какви са възможностите им за защита.</a:t>
            </a:r>
          </a:p>
          <a:p>
            <a:pPr algn="just"/>
            <a:r>
              <a:rPr lang="ru-RU" sz="26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ru-RU" sz="26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Да вземат сами решение какво да предприемат.</a:t>
            </a:r>
            <a:endParaRPr lang="bg-BG" sz="26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D078D08-879A-43B9-ABDC-71BDC9AC98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2100" y="5286374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Контейнер за картина 9">
            <a:extLst>
              <a:ext uri="{FF2B5EF4-FFF2-40B4-BE49-F238E27FC236}">
                <a16:creationId xmlns:a16="http://schemas.microsoft.com/office/drawing/2014/main" xmlns="" id="{84FE1EC3-1A3C-4F8C-8F7E-9866EBDF08E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 l="32208" r="32208"/>
          <a:stretch>
            <a:fillRect/>
          </a:stretch>
        </p:blipFill>
        <p:spPr/>
      </p:pic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xmlns="" id="{0E302019-67C6-4B25-BAC0-8BE8004F92FE}"/>
              </a:ext>
            </a:extLst>
          </p:cNvPr>
          <p:cNvSpPr txBox="1"/>
          <p:nvPr/>
        </p:nvSpPr>
        <p:spPr>
          <a:xfrm>
            <a:off x="7543510" y="6858000"/>
            <a:ext cx="46484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900">
                <a:hlinkClick r:id="rId4" tooltip="https://pursuit.unimelb.edu.au/podcasts/family-violence-ending-the-hidden-crime"/>
              </a:rPr>
              <a:t>Тази снимка</a:t>
            </a:r>
            <a:r>
              <a:rPr lang="bg-BG" sz="900"/>
              <a:t> от Неизвестен автор е лицензирана с </a:t>
            </a:r>
            <a:r>
              <a:rPr lang="bg-BG" sz="900">
                <a:hlinkClick r:id="rId5" tooltip="https://creativecommons.org/licenses/by-nd/3.0/"/>
              </a:rPr>
              <a:t>CC BY-ND</a:t>
            </a:r>
            <a:endParaRPr lang="bg-BG" sz="900"/>
          </a:p>
        </p:txBody>
      </p:sp>
    </p:spTree>
    <p:extLst>
      <p:ext uri="{BB962C8B-B14F-4D97-AF65-F5344CB8AC3E}">
        <p14:creationId xmlns:p14="http://schemas.microsoft.com/office/powerpoint/2010/main" xmlns="" val="1455746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956643" y="1249658"/>
            <a:ext cx="8764491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bg-BG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РАННИ ФОРМИ НА ДОМАШНО НАСИЛИЕ</a:t>
            </a:r>
            <a:endParaRPr lang="bg-BG" sz="28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719264" y="1970459"/>
            <a:ext cx="88344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Обвинява партньора </a:t>
            </a:r>
            <a:r>
              <a:rPr lang="bg-BG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изневяра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ru-RU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Вини партньора за определени негови или общи неуспехи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r>
              <a:rPr lang="ru-RU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Проявява остра форма на критичност.</a:t>
            </a:r>
          </a:p>
          <a:p>
            <a:pPr algn="just"/>
            <a:r>
              <a:rPr lang="ru-RU" sz="2800" b="1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Изисква стриктно спазване на опеделено поведение – вкл. по отношение на облекло, хранене</a:t>
            </a:r>
            <a:r>
              <a:rPr lang="ru-RU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социални дейности</a:t>
            </a:r>
            <a:r>
              <a:rPr lang="ru-RU" sz="28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603191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Текстово поле 14"/>
          <p:cNvSpPr txBox="1"/>
          <p:nvPr/>
        </p:nvSpPr>
        <p:spPr>
          <a:xfrm>
            <a:off x="1956643" y="1249658"/>
            <a:ext cx="8764491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bg-BG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РАННИ ФОРМИ НА ДОМАШНО НАСИЛИЕ</a:t>
            </a:r>
            <a:endParaRPr lang="bg-BG" sz="2800" b="1" dirty="0">
              <a:solidFill>
                <a:schemeClr val="bg1"/>
              </a:solidFill>
            </a:endParaRPr>
          </a:p>
        </p:txBody>
      </p:sp>
      <p:pic>
        <p:nvPicPr>
          <p:cNvPr id="5" name="Картина 4">
            <a:extLst>
              <a:ext uri="{FF2B5EF4-FFF2-40B4-BE49-F238E27FC236}">
                <a16:creationId xmlns:a16="http://schemas.microsoft.com/office/drawing/2014/main" xmlns="" id="{7333E297-88E6-4396-AF17-19EBE4645B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21134" y="71438"/>
            <a:ext cx="1342278" cy="1342278"/>
          </a:xfrm>
          <a:prstGeom prst="rect">
            <a:avLst/>
          </a:prstGeom>
        </p:spPr>
      </p:pic>
      <p:sp>
        <p:nvSpPr>
          <p:cNvPr id="8" name="Текстово поле 7">
            <a:extLst>
              <a:ext uri="{FF2B5EF4-FFF2-40B4-BE49-F238E27FC236}">
                <a16:creationId xmlns:a16="http://schemas.microsoft.com/office/drawing/2014/main" xmlns="" id="{AA855269-7898-482E-899E-586B917B0481}"/>
              </a:ext>
            </a:extLst>
          </p:cNvPr>
          <p:cNvSpPr txBox="1"/>
          <p:nvPr/>
        </p:nvSpPr>
        <p:spPr>
          <a:xfrm>
            <a:off x="1719264" y="1970459"/>
            <a:ext cx="88344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GB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</a:t>
            </a:r>
            <a:r>
              <a:rPr lang="ru-RU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Хвърля предмети в изблик на гняв.</a:t>
            </a:r>
          </a:p>
          <a:p>
            <a:pPr algn="just"/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</a:t>
            </a:r>
            <a:r>
              <a:rPr lang="ru-RU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Заплашва, че ще удари или удря, след което се извинява.</a:t>
            </a:r>
          </a:p>
          <a:p>
            <a:pPr algn="just"/>
            <a:r>
              <a:rPr lang="ru-RU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</a:t>
            </a:r>
            <a:r>
              <a:rPr lang="ru-RU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Принуда за осъществяване на определено поведение.</a:t>
            </a:r>
            <a:endParaRPr lang="bg-BG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xmlns="" id="{4C358306-5CE6-4F85-9EAF-968C50FE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41" y="157486"/>
            <a:ext cx="198834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3078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TM16401371[[fn=Атлас]]</Template>
  <TotalTime>4236</TotalTime>
  <Words>1041</Words>
  <Application>Microsoft Office PowerPoint</Application>
  <PresentationFormat>Custom</PresentationFormat>
  <Paragraphs>88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Атлас</vt:lpstr>
      <vt:lpstr>     РАННИ ПРОЯВИ НА ДОМАШНО НАСИЛИЕ И  КАК ДА ГИ РАЗПОЗНАЕМ            </vt:lpstr>
      <vt:lpstr>КАКВО Е ДОМАШНО НАСИЛИЕ?</vt:lpstr>
      <vt:lpstr>Slide 3</vt:lpstr>
      <vt:lpstr>Slide 4</vt:lpstr>
      <vt:lpstr>Форми на домашно насилие</vt:lpstr>
      <vt:lpstr>Разграничение между психическо и емоционално насилие</vt:lpstr>
      <vt:lpstr>Slide 7</vt:lpstr>
      <vt:lpstr>Slide 8</vt:lpstr>
      <vt:lpstr>Slide 9</vt:lpstr>
      <vt:lpstr>ВЪПРОСИ ЗА УСТАНОВЯВАНЕ НА ВЕРОЯТНОСТ ОТ ДОМАШНО НАСИЛИЕ </vt:lpstr>
      <vt:lpstr>ВЪПРОСИ ЗА УСТАНОВЯВАНЕ НА ВЕРОЯТНОСТ ОТ ДОМАШНО НАСИЛИЕ </vt:lpstr>
      <vt:lpstr> ИЗРАЗЯВАЙТЕ ЯСНИ И КРАТКИ ПОСЛАНИЯ, КАТО НАПРИМЕР</vt:lpstr>
      <vt:lpstr>Slide 13</vt:lpstr>
      <vt:lpstr>СЕКСУАЛЕН ТОРМОЗ – чл. 5 ЗЗДискр.</vt:lpstr>
      <vt:lpstr>СЕКСУАЛЕН ТОРМОЗ – чл. 5 ЗЗДискр.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по медиация и управление на спорове (ИМЕУС)</dc:title>
  <dc:creator>IMEUS</dc:creator>
  <cp:lastModifiedBy>Borko</cp:lastModifiedBy>
  <cp:revision>92</cp:revision>
  <dcterms:created xsi:type="dcterms:W3CDTF">2018-12-03T11:58:00Z</dcterms:created>
  <dcterms:modified xsi:type="dcterms:W3CDTF">2020-10-26T13:20:19Z</dcterms:modified>
</cp:coreProperties>
</file>