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7" r:id="rId1"/>
  </p:sldMasterIdLst>
  <p:handoutMasterIdLst>
    <p:handoutMasterId r:id="rId24"/>
  </p:handoutMasterIdLst>
  <p:sldIdLst>
    <p:sldId id="256" r:id="rId2"/>
    <p:sldId id="265" r:id="rId3"/>
    <p:sldId id="283" r:id="rId4"/>
    <p:sldId id="293" r:id="rId5"/>
    <p:sldId id="284" r:id="rId6"/>
    <p:sldId id="286" r:id="rId7"/>
    <p:sldId id="289" r:id="rId8"/>
    <p:sldId id="267" r:id="rId9"/>
    <p:sldId id="290" r:id="rId10"/>
    <p:sldId id="269" r:id="rId11"/>
    <p:sldId id="291" r:id="rId12"/>
    <p:sldId id="275" r:id="rId13"/>
    <p:sldId id="292" r:id="rId14"/>
    <p:sldId id="287" r:id="rId15"/>
    <p:sldId id="288" r:id="rId16"/>
    <p:sldId id="270" r:id="rId17"/>
    <p:sldId id="294" r:id="rId18"/>
    <p:sldId id="277" r:id="rId19"/>
    <p:sldId id="276" r:id="rId20"/>
    <p:sldId id="296" r:id="rId21"/>
    <p:sldId id="295" r:id="rId22"/>
    <p:sldId id="26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Radanova" initials="JR" lastIdx="1" clrIdx="0">
    <p:extLst>
      <p:ext uri="{19B8F6BF-5375-455C-9EA6-DF929625EA0E}">
        <p15:presenceInfo xmlns:p15="http://schemas.microsoft.com/office/powerpoint/2012/main" xmlns="" userId="7651c8ed2003394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4D8F3"/>
    <a:srgbClr val="FF9933"/>
    <a:srgbClr val="CC0099"/>
    <a:srgbClr val="CC0066"/>
    <a:srgbClr val="FF6600"/>
    <a:srgbClr val="660066"/>
    <a:srgbClr val="D6009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94660"/>
  </p:normalViewPr>
  <p:slideViewPr>
    <p:cSldViewPr snapToGrid="0">
      <p:cViewPr varScale="1">
        <p:scale>
          <a:sx n="73" d="100"/>
          <a:sy n="73" d="100"/>
        </p:scale>
        <p:origin x="-570" y="-102"/>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EA85B3-0A6A-4CD5-936F-E91E8CB1748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bg-BG"/>
        </a:p>
      </dgm:t>
    </dgm:pt>
    <dgm:pt modelId="{6477FF9C-7D1C-47AC-B091-C249ED9BEFEB}">
      <dgm:prSet phldrT="[Текст]"/>
      <dgm:spPr/>
      <dgm:t>
        <a:bodyPr/>
        <a:lstStyle/>
        <a:p>
          <a:r>
            <a:rPr lang="bg-BG" dirty="0">
              <a:latin typeface="Calibri" panose="020F0502020204030204" pitchFamily="34" charset="0"/>
              <a:cs typeface="Calibri" panose="020F0502020204030204" pitchFamily="34" charset="0"/>
            </a:rPr>
            <a:t>Физическо</a:t>
          </a:r>
        </a:p>
      </dgm:t>
    </dgm:pt>
    <dgm:pt modelId="{9CC11A51-D6F4-4EA8-BF08-637BD3FE1DB0}" type="parTrans" cxnId="{AC720549-6C6B-405A-A4B0-120FFB5EEEE8}">
      <dgm:prSet/>
      <dgm:spPr/>
      <dgm:t>
        <a:bodyPr/>
        <a:lstStyle/>
        <a:p>
          <a:endParaRPr lang="bg-BG"/>
        </a:p>
      </dgm:t>
    </dgm:pt>
    <dgm:pt modelId="{08F73095-EA8A-47A3-9721-2A97F926A212}" type="sibTrans" cxnId="{AC720549-6C6B-405A-A4B0-120FFB5EEEE8}">
      <dgm:prSet/>
      <dgm:spPr/>
      <dgm:t>
        <a:bodyPr/>
        <a:lstStyle/>
        <a:p>
          <a:endParaRPr lang="bg-BG"/>
        </a:p>
      </dgm:t>
    </dgm:pt>
    <dgm:pt modelId="{FA1939F0-7866-4208-92F9-41DE591DEAE5}">
      <dgm:prSet phldrT="[Текст]"/>
      <dgm:spPr/>
      <dgm:t>
        <a:bodyPr/>
        <a:lstStyle/>
        <a:p>
          <a:r>
            <a:rPr lang="bg-BG" dirty="0">
              <a:latin typeface="Calibri" panose="020F0502020204030204" pitchFamily="34" charset="0"/>
              <a:cs typeface="Calibri" panose="020F0502020204030204" pitchFamily="34" charset="0"/>
            </a:rPr>
            <a:t>Психическо и емоционално насилие</a:t>
          </a:r>
        </a:p>
      </dgm:t>
    </dgm:pt>
    <dgm:pt modelId="{198A1B38-E4A3-402C-B021-4EFD89D9E8D2}" type="parTrans" cxnId="{5F6E20F6-F088-4CB6-8C79-6DEFDF731927}">
      <dgm:prSet/>
      <dgm:spPr/>
      <dgm:t>
        <a:bodyPr/>
        <a:lstStyle/>
        <a:p>
          <a:endParaRPr lang="bg-BG"/>
        </a:p>
      </dgm:t>
    </dgm:pt>
    <dgm:pt modelId="{F59A2F38-3088-4B3F-B15C-1A951483C13A}" type="sibTrans" cxnId="{5F6E20F6-F088-4CB6-8C79-6DEFDF731927}">
      <dgm:prSet/>
      <dgm:spPr/>
      <dgm:t>
        <a:bodyPr/>
        <a:lstStyle/>
        <a:p>
          <a:endParaRPr lang="bg-BG"/>
        </a:p>
      </dgm:t>
    </dgm:pt>
    <dgm:pt modelId="{D3079A2F-2025-473D-95EE-CA7285B31408}">
      <dgm:prSet phldrT="[Текст]"/>
      <dgm:spPr/>
      <dgm:t>
        <a:bodyPr/>
        <a:lstStyle/>
        <a:p>
          <a:r>
            <a:rPr lang="bg-BG" dirty="0">
              <a:latin typeface="Calibri" panose="020F0502020204030204" pitchFamily="34" charset="0"/>
              <a:cs typeface="Calibri" panose="020F0502020204030204" pitchFamily="34" charset="0"/>
            </a:rPr>
            <a:t>Сексуално насилие</a:t>
          </a:r>
        </a:p>
      </dgm:t>
    </dgm:pt>
    <dgm:pt modelId="{1D262A9E-5D75-4144-9E8A-97CE1E96960B}" type="parTrans" cxnId="{D0657126-7789-4B2F-89BB-1D3EC6B6648E}">
      <dgm:prSet/>
      <dgm:spPr/>
      <dgm:t>
        <a:bodyPr/>
        <a:lstStyle/>
        <a:p>
          <a:endParaRPr lang="bg-BG"/>
        </a:p>
      </dgm:t>
    </dgm:pt>
    <dgm:pt modelId="{ABDB5B02-37B2-4059-A0C4-BE2349B00A8B}" type="sibTrans" cxnId="{D0657126-7789-4B2F-89BB-1D3EC6B6648E}">
      <dgm:prSet/>
      <dgm:spPr/>
      <dgm:t>
        <a:bodyPr/>
        <a:lstStyle/>
        <a:p>
          <a:endParaRPr lang="bg-BG"/>
        </a:p>
      </dgm:t>
    </dgm:pt>
    <dgm:pt modelId="{D0F6F0EF-71EA-4E69-82CF-ABF05813195E}" type="pres">
      <dgm:prSet presAssocID="{16EA85B3-0A6A-4CD5-936F-E91E8CB17480}" presName="Name0" presStyleCnt="0">
        <dgm:presLayoutVars>
          <dgm:chMax val="7"/>
          <dgm:chPref val="7"/>
          <dgm:dir/>
        </dgm:presLayoutVars>
      </dgm:prSet>
      <dgm:spPr/>
      <dgm:t>
        <a:bodyPr/>
        <a:lstStyle/>
        <a:p>
          <a:endParaRPr lang="bg-BG"/>
        </a:p>
      </dgm:t>
    </dgm:pt>
    <dgm:pt modelId="{CDAC1C43-54AF-4EAB-B87D-F88DE3ED506F}" type="pres">
      <dgm:prSet presAssocID="{16EA85B3-0A6A-4CD5-936F-E91E8CB17480}" presName="Name1" presStyleCnt="0"/>
      <dgm:spPr/>
    </dgm:pt>
    <dgm:pt modelId="{D13B6BE3-2AB7-4E9C-8A04-D59A0B4CF103}" type="pres">
      <dgm:prSet presAssocID="{16EA85B3-0A6A-4CD5-936F-E91E8CB17480}" presName="cycle" presStyleCnt="0"/>
      <dgm:spPr/>
    </dgm:pt>
    <dgm:pt modelId="{A45C7A35-1C7E-48F0-AA3C-137BE5CAF33A}" type="pres">
      <dgm:prSet presAssocID="{16EA85B3-0A6A-4CD5-936F-E91E8CB17480}" presName="srcNode" presStyleLbl="node1" presStyleIdx="0" presStyleCnt="3"/>
      <dgm:spPr/>
    </dgm:pt>
    <dgm:pt modelId="{782EE634-5711-4D00-BF32-BAAA27263D9B}" type="pres">
      <dgm:prSet presAssocID="{16EA85B3-0A6A-4CD5-936F-E91E8CB17480}" presName="conn" presStyleLbl="parChTrans1D2" presStyleIdx="0" presStyleCnt="1"/>
      <dgm:spPr/>
      <dgm:t>
        <a:bodyPr/>
        <a:lstStyle/>
        <a:p>
          <a:endParaRPr lang="bg-BG"/>
        </a:p>
      </dgm:t>
    </dgm:pt>
    <dgm:pt modelId="{7114EA26-974B-43A6-8AE1-D86FEA094E91}" type="pres">
      <dgm:prSet presAssocID="{16EA85B3-0A6A-4CD5-936F-E91E8CB17480}" presName="extraNode" presStyleLbl="node1" presStyleIdx="0" presStyleCnt="3"/>
      <dgm:spPr/>
    </dgm:pt>
    <dgm:pt modelId="{AE91340B-897B-42D0-8843-8CEB4FB01E4C}" type="pres">
      <dgm:prSet presAssocID="{16EA85B3-0A6A-4CD5-936F-E91E8CB17480}" presName="dstNode" presStyleLbl="node1" presStyleIdx="0" presStyleCnt="3"/>
      <dgm:spPr/>
    </dgm:pt>
    <dgm:pt modelId="{600035A6-EF06-42A3-BB7E-72C7F3C69996}" type="pres">
      <dgm:prSet presAssocID="{6477FF9C-7D1C-47AC-B091-C249ED9BEFEB}" presName="text_1" presStyleLbl="node1" presStyleIdx="0" presStyleCnt="3">
        <dgm:presLayoutVars>
          <dgm:bulletEnabled val="1"/>
        </dgm:presLayoutVars>
      </dgm:prSet>
      <dgm:spPr/>
      <dgm:t>
        <a:bodyPr/>
        <a:lstStyle/>
        <a:p>
          <a:endParaRPr lang="bg-BG"/>
        </a:p>
      </dgm:t>
    </dgm:pt>
    <dgm:pt modelId="{AB7182E9-7763-4DE7-9F49-588C2CD1E6F0}" type="pres">
      <dgm:prSet presAssocID="{6477FF9C-7D1C-47AC-B091-C249ED9BEFEB}" presName="accent_1" presStyleCnt="0"/>
      <dgm:spPr/>
    </dgm:pt>
    <dgm:pt modelId="{1FD7D730-7719-4986-923E-16A360F85DB1}" type="pres">
      <dgm:prSet presAssocID="{6477FF9C-7D1C-47AC-B091-C249ED9BEFEB}" presName="accentRepeatNode" presStyleLbl="solidFgAcc1" presStyleIdx="0" presStyleCnt="3"/>
      <dgm:spPr/>
    </dgm:pt>
    <dgm:pt modelId="{4CA723BF-4C01-4832-9952-6393489250FC}" type="pres">
      <dgm:prSet presAssocID="{FA1939F0-7866-4208-92F9-41DE591DEAE5}" presName="text_2" presStyleLbl="node1" presStyleIdx="1" presStyleCnt="3">
        <dgm:presLayoutVars>
          <dgm:bulletEnabled val="1"/>
        </dgm:presLayoutVars>
      </dgm:prSet>
      <dgm:spPr/>
      <dgm:t>
        <a:bodyPr/>
        <a:lstStyle/>
        <a:p>
          <a:endParaRPr lang="bg-BG"/>
        </a:p>
      </dgm:t>
    </dgm:pt>
    <dgm:pt modelId="{7795DD21-FF1F-4C39-8EB7-8A38D4103168}" type="pres">
      <dgm:prSet presAssocID="{FA1939F0-7866-4208-92F9-41DE591DEAE5}" presName="accent_2" presStyleCnt="0"/>
      <dgm:spPr/>
    </dgm:pt>
    <dgm:pt modelId="{F7C0DF84-30C1-4933-9A2A-4DDD0A75CC83}" type="pres">
      <dgm:prSet presAssocID="{FA1939F0-7866-4208-92F9-41DE591DEAE5}" presName="accentRepeatNode" presStyleLbl="solidFgAcc1" presStyleIdx="1" presStyleCnt="3"/>
      <dgm:spPr/>
    </dgm:pt>
    <dgm:pt modelId="{77094ECC-A5C5-4BA7-AF2F-B2F45CE14D15}" type="pres">
      <dgm:prSet presAssocID="{D3079A2F-2025-473D-95EE-CA7285B31408}" presName="text_3" presStyleLbl="node1" presStyleIdx="2" presStyleCnt="3">
        <dgm:presLayoutVars>
          <dgm:bulletEnabled val="1"/>
        </dgm:presLayoutVars>
      </dgm:prSet>
      <dgm:spPr/>
      <dgm:t>
        <a:bodyPr/>
        <a:lstStyle/>
        <a:p>
          <a:endParaRPr lang="bg-BG"/>
        </a:p>
      </dgm:t>
    </dgm:pt>
    <dgm:pt modelId="{3F4A488A-1AE1-4991-A856-5D015110786A}" type="pres">
      <dgm:prSet presAssocID="{D3079A2F-2025-473D-95EE-CA7285B31408}" presName="accent_3" presStyleCnt="0"/>
      <dgm:spPr/>
    </dgm:pt>
    <dgm:pt modelId="{31D00ED5-FD2E-44D1-B950-61347CA44CD7}" type="pres">
      <dgm:prSet presAssocID="{D3079A2F-2025-473D-95EE-CA7285B31408}" presName="accentRepeatNode" presStyleLbl="solidFgAcc1" presStyleIdx="2" presStyleCnt="3"/>
      <dgm:spPr/>
    </dgm:pt>
  </dgm:ptLst>
  <dgm:cxnLst>
    <dgm:cxn modelId="{D0657126-7789-4B2F-89BB-1D3EC6B6648E}" srcId="{16EA85B3-0A6A-4CD5-936F-E91E8CB17480}" destId="{D3079A2F-2025-473D-95EE-CA7285B31408}" srcOrd="2" destOrd="0" parTransId="{1D262A9E-5D75-4144-9E8A-97CE1E96960B}" sibTransId="{ABDB5B02-37B2-4059-A0C4-BE2349B00A8B}"/>
    <dgm:cxn modelId="{AC720549-6C6B-405A-A4B0-120FFB5EEEE8}" srcId="{16EA85B3-0A6A-4CD5-936F-E91E8CB17480}" destId="{6477FF9C-7D1C-47AC-B091-C249ED9BEFEB}" srcOrd="0" destOrd="0" parTransId="{9CC11A51-D6F4-4EA8-BF08-637BD3FE1DB0}" sibTransId="{08F73095-EA8A-47A3-9721-2A97F926A212}"/>
    <dgm:cxn modelId="{5F6E20F6-F088-4CB6-8C79-6DEFDF731927}" srcId="{16EA85B3-0A6A-4CD5-936F-E91E8CB17480}" destId="{FA1939F0-7866-4208-92F9-41DE591DEAE5}" srcOrd="1" destOrd="0" parTransId="{198A1B38-E4A3-402C-B021-4EFD89D9E8D2}" sibTransId="{F59A2F38-3088-4B3F-B15C-1A951483C13A}"/>
    <dgm:cxn modelId="{2172FEA1-914C-47FB-BC5E-D43415982162}" type="presOf" srcId="{08F73095-EA8A-47A3-9721-2A97F926A212}" destId="{782EE634-5711-4D00-BF32-BAAA27263D9B}" srcOrd="0" destOrd="0" presId="urn:microsoft.com/office/officeart/2008/layout/VerticalCurvedList"/>
    <dgm:cxn modelId="{A87DC04D-D52B-4462-B973-7D68BAE1F1D7}" type="presOf" srcId="{D3079A2F-2025-473D-95EE-CA7285B31408}" destId="{77094ECC-A5C5-4BA7-AF2F-B2F45CE14D15}" srcOrd="0" destOrd="0" presId="urn:microsoft.com/office/officeart/2008/layout/VerticalCurvedList"/>
    <dgm:cxn modelId="{74BD33CA-58A6-4135-8280-54FE850AB297}" type="presOf" srcId="{16EA85B3-0A6A-4CD5-936F-E91E8CB17480}" destId="{D0F6F0EF-71EA-4E69-82CF-ABF05813195E}" srcOrd="0" destOrd="0" presId="urn:microsoft.com/office/officeart/2008/layout/VerticalCurvedList"/>
    <dgm:cxn modelId="{24D83408-560C-4515-87CD-BAB4B356E9DE}" type="presOf" srcId="{FA1939F0-7866-4208-92F9-41DE591DEAE5}" destId="{4CA723BF-4C01-4832-9952-6393489250FC}" srcOrd="0" destOrd="0" presId="urn:microsoft.com/office/officeart/2008/layout/VerticalCurvedList"/>
    <dgm:cxn modelId="{55A1F955-919A-48D6-BA77-6AFBCD60B6A4}" type="presOf" srcId="{6477FF9C-7D1C-47AC-B091-C249ED9BEFEB}" destId="{600035A6-EF06-42A3-BB7E-72C7F3C69996}" srcOrd="0" destOrd="0" presId="urn:microsoft.com/office/officeart/2008/layout/VerticalCurvedList"/>
    <dgm:cxn modelId="{5646CBCA-3662-4EEC-9367-BC8EDB5E2F5D}" type="presParOf" srcId="{D0F6F0EF-71EA-4E69-82CF-ABF05813195E}" destId="{CDAC1C43-54AF-4EAB-B87D-F88DE3ED506F}" srcOrd="0" destOrd="0" presId="urn:microsoft.com/office/officeart/2008/layout/VerticalCurvedList"/>
    <dgm:cxn modelId="{82131650-A196-4AD4-98B0-4A3BAE085F73}" type="presParOf" srcId="{CDAC1C43-54AF-4EAB-B87D-F88DE3ED506F}" destId="{D13B6BE3-2AB7-4E9C-8A04-D59A0B4CF103}" srcOrd="0" destOrd="0" presId="urn:microsoft.com/office/officeart/2008/layout/VerticalCurvedList"/>
    <dgm:cxn modelId="{C5A18B93-DADC-4D67-82BC-580EFC9FA16A}" type="presParOf" srcId="{D13B6BE3-2AB7-4E9C-8A04-D59A0B4CF103}" destId="{A45C7A35-1C7E-48F0-AA3C-137BE5CAF33A}" srcOrd="0" destOrd="0" presId="urn:microsoft.com/office/officeart/2008/layout/VerticalCurvedList"/>
    <dgm:cxn modelId="{A3BD84CE-E15A-4EE0-AF94-43F087324CB7}" type="presParOf" srcId="{D13B6BE3-2AB7-4E9C-8A04-D59A0B4CF103}" destId="{782EE634-5711-4D00-BF32-BAAA27263D9B}" srcOrd="1" destOrd="0" presId="urn:microsoft.com/office/officeart/2008/layout/VerticalCurvedList"/>
    <dgm:cxn modelId="{7564033F-C27F-43F2-9173-4C2D32272172}" type="presParOf" srcId="{D13B6BE3-2AB7-4E9C-8A04-D59A0B4CF103}" destId="{7114EA26-974B-43A6-8AE1-D86FEA094E91}" srcOrd="2" destOrd="0" presId="urn:microsoft.com/office/officeart/2008/layout/VerticalCurvedList"/>
    <dgm:cxn modelId="{0B23AE71-A39D-47B2-ABB2-D29D133402D0}" type="presParOf" srcId="{D13B6BE3-2AB7-4E9C-8A04-D59A0B4CF103}" destId="{AE91340B-897B-42D0-8843-8CEB4FB01E4C}" srcOrd="3" destOrd="0" presId="urn:microsoft.com/office/officeart/2008/layout/VerticalCurvedList"/>
    <dgm:cxn modelId="{CC5BA187-B1F2-4A30-98A0-CE56184EDBAD}" type="presParOf" srcId="{CDAC1C43-54AF-4EAB-B87D-F88DE3ED506F}" destId="{600035A6-EF06-42A3-BB7E-72C7F3C69996}" srcOrd="1" destOrd="0" presId="urn:microsoft.com/office/officeart/2008/layout/VerticalCurvedList"/>
    <dgm:cxn modelId="{B57C011A-0E76-4566-9999-5D195D44BC4C}" type="presParOf" srcId="{CDAC1C43-54AF-4EAB-B87D-F88DE3ED506F}" destId="{AB7182E9-7763-4DE7-9F49-588C2CD1E6F0}" srcOrd="2" destOrd="0" presId="urn:microsoft.com/office/officeart/2008/layout/VerticalCurvedList"/>
    <dgm:cxn modelId="{8081D32E-1FB0-434E-B448-3D59531F1B59}" type="presParOf" srcId="{AB7182E9-7763-4DE7-9F49-588C2CD1E6F0}" destId="{1FD7D730-7719-4986-923E-16A360F85DB1}" srcOrd="0" destOrd="0" presId="urn:microsoft.com/office/officeart/2008/layout/VerticalCurvedList"/>
    <dgm:cxn modelId="{C2819E29-60BE-44B9-B39E-D1FC9667B6CD}" type="presParOf" srcId="{CDAC1C43-54AF-4EAB-B87D-F88DE3ED506F}" destId="{4CA723BF-4C01-4832-9952-6393489250FC}" srcOrd="3" destOrd="0" presId="urn:microsoft.com/office/officeart/2008/layout/VerticalCurvedList"/>
    <dgm:cxn modelId="{6E07214B-91CE-4ECE-B1C8-CE788E72B2D9}" type="presParOf" srcId="{CDAC1C43-54AF-4EAB-B87D-F88DE3ED506F}" destId="{7795DD21-FF1F-4C39-8EB7-8A38D4103168}" srcOrd="4" destOrd="0" presId="urn:microsoft.com/office/officeart/2008/layout/VerticalCurvedList"/>
    <dgm:cxn modelId="{63E9B157-2402-4DF0-973C-0EE78C9B1A60}" type="presParOf" srcId="{7795DD21-FF1F-4C39-8EB7-8A38D4103168}" destId="{F7C0DF84-30C1-4933-9A2A-4DDD0A75CC83}" srcOrd="0" destOrd="0" presId="urn:microsoft.com/office/officeart/2008/layout/VerticalCurvedList"/>
    <dgm:cxn modelId="{E9EEF117-1338-48F3-BA66-AF4AE495CCBB}" type="presParOf" srcId="{CDAC1C43-54AF-4EAB-B87D-F88DE3ED506F}" destId="{77094ECC-A5C5-4BA7-AF2F-B2F45CE14D15}" srcOrd="5" destOrd="0" presId="urn:microsoft.com/office/officeart/2008/layout/VerticalCurvedList"/>
    <dgm:cxn modelId="{976319BE-E454-4DDB-B27D-9CEAD7373AE5}" type="presParOf" srcId="{CDAC1C43-54AF-4EAB-B87D-F88DE3ED506F}" destId="{3F4A488A-1AE1-4991-A856-5D015110786A}" srcOrd="6" destOrd="0" presId="urn:microsoft.com/office/officeart/2008/layout/VerticalCurvedList"/>
    <dgm:cxn modelId="{13F83F7C-36FA-4ECF-A189-0F0B799B1202}" type="presParOf" srcId="{3F4A488A-1AE1-4991-A856-5D015110786A}" destId="{31D00ED5-FD2E-44D1-B950-61347CA44CD7}"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EA85B3-0A6A-4CD5-936F-E91E8CB1748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bg-BG"/>
        </a:p>
      </dgm:t>
    </dgm:pt>
    <dgm:pt modelId="{6477FF9C-7D1C-47AC-B091-C249ED9BEFEB}">
      <dgm:prSet phldrT="[Текст]" custT="1"/>
      <dgm:spPr/>
      <dgm:t>
        <a:bodyPr/>
        <a:lstStyle/>
        <a:p>
          <a:r>
            <a:rPr lang="bg-BG" sz="2800" dirty="0">
              <a:latin typeface="Calibri" panose="020F0502020204030204" pitchFamily="34" charset="0"/>
              <a:cs typeface="Calibri" panose="020F0502020204030204" pitchFamily="34" charset="0"/>
            </a:rPr>
            <a:t>Неглижиране	</a:t>
          </a:r>
        </a:p>
      </dgm:t>
    </dgm:pt>
    <dgm:pt modelId="{9CC11A51-D6F4-4EA8-BF08-637BD3FE1DB0}" type="parTrans" cxnId="{AC720549-6C6B-405A-A4B0-120FFB5EEEE8}">
      <dgm:prSet/>
      <dgm:spPr/>
      <dgm:t>
        <a:bodyPr/>
        <a:lstStyle/>
        <a:p>
          <a:endParaRPr lang="bg-BG"/>
        </a:p>
      </dgm:t>
    </dgm:pt>
    <dgm:pt modelId="{08F73095-EA8A-47A3-9721-2A97F926A212}" type="sibTrans" cxnId="{AC720549-6C6B-405A-A4B0-120FFB5EEEE8}">
      <dgm:prSet/>
      <dgm:spPr/>
      <dgm:t>
        <a:bodyPr/>
        <a:lstStyle/>
        <a:p>
          <a:endParaRPr lang="bg-BG"/>
        </a:p>
      </dgm:t>
    </dgm:pt>
    <dgm:pt modelId="{FA1939F0-7866-4208-92F9-41DE591DEAE5}">
      <dgm:prSet phldrT="[Текст]" custT="1"/>
      <dgm:spPr/>
      <dgm:t>
        <a:bodyPr/>
        <a:lstStyle/>
        <a:p>
          <a:r>
            <a:rPr lang="bg-BG" sz="2800" dirty="0">
              <a:latin typeface="Calibri" panose="020F0502020204030204" pitchFamily="34" charset="0"/>
              <a:cs typeface="Calibri" panose="020F0502020204030204" pitchFamily="34" charset="0"/>
            </a:rPr>
            <a:t>Тормоз</a:t>
          </a:r>
        </a:p>
      </dgm:t>
    </dgm:pt>
    <dgm:pt modelId="{198A1B38-E4A3-402C-B021-4EFD89D9E8D2}" type="parTrans" cxnId="{5F6E20F6-F088-4CB6-8C79-6DEFDF731927}">
      <dgm:prSet/>
      <dgm:spPr/>
      <dgm:t>
        <a:bodyPr/>
        <a:lstStyle/>
        <a:p>
          <a:endParaRPr lang="bg-BG"/>
        </a:p>
      </dgm:t>
    </dgm:pt>
    <dgm:pt modelId="{F59A2F38-3088-4B3F-B15C-1A951483C13A}" type="sibTrans" cxnId="{5F6E20F6-F088-4CB6-8C79-6DEFDF731927}">
      <dgm:prSet/>
      <dgm:spPr/>
      <dgm:t>
        <a:bodyPr/>
        <a:lstStyle/>
        <a:p>
          <a:endParaRPr lang="bg-BG"/>
        </a:p>
      </dgm:t>
    </dgm:pt>
    <dgm:pt modelId="{D3079A2F-2025-473D-95EE-CA7285B31408}">
      <dgm:prSet phldrT="[Текст]" custT="1"/>
      <dgm:spPr/>
      <dgm:t>
        <a:bodyPr/>
        <a:lstStyle/>
        <a:p>
          <a:r>
            <a:rPr lang="bg-BG" sz="2400" dirty="0">
              <a:latin typeface="Calibri" panose="020F0502020204030204" pitchFamily="34" charset="0"/>
              <a:cs typeface="Calibri" panose="020F0502020204030204" pitchFamily="34" charset="0"/>
            </a:rPr>
            <a:t>Трафик и експлоатация на детски труд</a:t>
          </a:r>
        </a:p>
      </dgm:t>
    </dgm:pt>
    <dgm:pt modelId="{1D262A9E-5D75-4144-9E8A-97CE1E96960B}" type="parTrans" cxnId="{D0657126-7789-4B2F-89BB-1D3EC6B6648E}">
      <dgm:prSet/>
      <dgm:spPr/>
      <dgm:t>
        <a:bodyPr/>
        <a:lstStyle/>
        <a:p>
          <a:endParaRPr lang="bg-BG"/>
        </a:p>
      </dgm:t>
    </dgm:pt>
    <dgm:pt modelId="{ABDB5B02-37B2-4059-A0C4-BE2349B00A8B}" type="sibTrans" cxnId="{D0657126-7789-4B2F-89BB-1D3EC6B6648E}">
      <dgm:prSet/>
      <dgm:spPr/>
      <dgm:t>
        <a:bodyPr/>
        <a:lstStyle/>
        <a:p>
          <a:endParaRPr lang="bg-BG"/>
        </a:p>
      </dgm:t>
    </dgm:pt>
    <dgm:pt modelId="{D0F6F0EF-71EA-4E69-82CF-ABF05813195E}" type="pres">
      <dgm:prSet presAssocID="{16EA85B3-0A6A-4CD5-936F-E91E8CB17480}" presName="Name0" presStyleCnt="0">
        <dgm:presLayoutVars>
          <dgm:chMax val="7"/>
          <dgm:chPref val="7"/>
          <dgm:dir/>
        </dgm:presLayoutVars>
      </dgm:prSet>
      <dgm:spPr/>
      <dgm:t>
        <a:bodyPr/>
        <a:lstStyle/>
        <a:p>
          <a:endParaRPr lang="bg-BG"/>
        </a:p>
      </dgm:t>
    </dgm:pt>
    <dgm:pt modelId="{CDAC1C43-54AF-4EAB-B87D-F88DE3ED506F}" type="pres">
      <dgm:prSet presAssocID="{16EA85B3-0A6A-4CD5-936F-E91E8CB17480}" presName="Name1" presStyleCnt="0"/>
      <dgm:spPr/>
    </dgm:pt>
    <dgm:pt modelId="{D13B6BE3-2AB7-4E9C-8A04-D59A0B4CF103}" type="pres">
      <dgm:prSet presAssocID="{16EA85B3-0A6A-4CD5-936F-E91E8CB17480}" presName="cycle" presStyleCnt="0"/>
      <dgm:spPr/>
    </dgm:pt>
    <dgm:pt modelId="{A45C7A35-1C7E-48F0-AA3C-137BE5CAF33A}" type="pres">
      <dgm:prSet presAssocID="{16EA85B3-0A6A-4CD5-936F-E91E8CB17480}" presName="srcNode" presStyleLbl="node1" presStyleIdx="0" presStyleCnt="3"/>
      <dgm:spPr/>
    </dgm:pt>
    <dgm:pt modelId="{782EE634-5711-4D00-BF32-BAAA27263D9B}" type="pres">
      <dgm:prSet presAssocID="{16EA85B3-0A6A-4CD5-936F-E91E8CB17480}" presName="conn" presStyleLbl="parChTrans1D2" presStyleIdx="0" presStyleCnt="1"/>
      <dgm:spPr/>
      <dgm:t>
        <a:bodyPr/>
        <a:lstStyle/>
        <a:p>
          <a:endParaRPr lang="bg-BG"/>
        </a:p>
      </dgm:t>
    </dgm:pt>
    <dgm:pt modelId="{7114EA26-974B-43A6-8AE1-D86FEA094E91}" type="pres">
      <dgm:prSet presAssocID="{16EA85B3-0A6A-4CD5-936F-E91E8CB17480}" presName="extraNode" presStyleLbl="node1" presStyleIdx="0" presStyleCnt="3"/>
      <dgm:spPr/>
    </dgm:pt>
    <dgm:pt modelId="{AE91340B-897B-42D0-8843-8CEB4FB01E4C}" type="pres">
      <dgm:prSet presAssocID="{16EA85B3-0A6A-4CD5-936F-E91E8CB17480}" presName="dstNode" presStyleLbl="node1" presStyleIdx="0" presStyleCnt="3"/>
      <dgm:spPr/>
    </dgm:pt>
    <dgm:pt modelId="{600035A6-EF06-42A3-BB7E-72C7F3C69996}" type="pres">
      <dgm:prSet presAssocID="{6477FF9C-7D1C-47AC-B091-C249ED9BEFEB}" presName="text_1" presStyleLbl="node1" presStyleIdx="0" presStyleCnt="3">
        <dgm:presLayoutVars>
          <dgm:bulletEnabled val="1"/>
        </dgm:presLayoutVars>
      </dgm:prSet>
      <dgm:spPr/>
      <dgm:t>
        <a:bodyPr/>
        <a:lstStyle/>
        <a:p>
          <a:endParaRPr lang="bg-BG"/>
        </a:p>
      </dgm:t>
    </dgm:pt>
    <dgm:pt modelId="{AB7182E9-7763-4DE7-9F49-588C2CD1E6F0}" type="pres">
      <dgm:prSet presAssocID="{6477FF9C-7D1C-47AC-B091-C249ED9BEFEB}" presName="accent_1" presStyleCnt="0"/>
      <dgm:spPr/>
    </dgm:pt>
    <dgm:pt modelId="{1FD7D730-7719-4986-923E-16A360F85DB1}" type="pres">
      <dgm:prSet presAssocID="{6477FF9C-7D1C-47AC-B091-C249ED9BEFEB}" presName="accentRepeatNode" presStyleLbl="solidFgAcc1" presStyleIdx="0" presStyleCnt="3"/>
      <dgm:spPr/>
    </dgm:pt>
    <dgm:pt modelId="{4CA723BF-4C01-4832-9952-6393489250FC}" type="pres">
      <dgm:prSet presAssocID="{FA1939F0-7866-4208-92F9-41DE591DEAE5}" presName="text_2" presStyleLbl="node1" presStyleIdx="1" presStyleCnt="3">
        <dgm:presLayoutVars>
          <dgm:bulletEnabled val="1"/>
        </dgm:presLayoutVars>
      </dgm:prSet>
      <dgm:spPr/>
      <dgm:t>
        <a:bodyPr/>
        <a:lstStyle/>
        <a:p>
          <a:endParaRPr lang="bg-BG"/>
        </a:p>
      </dgm:t>
    </dgm:pt>
    <dgm:pt modelId="{7795DD21-FF1F-4C39-8EB7-8A38D4103168}" type="pres">
      <dgm:prSet presAssocID="{FA1939F0-7866-4208-92F9-41DE591DEAE5}" presName="accent_2" presStyleCnt="0"/>
      <dgm:spPr/>
    </dgm:pt>
    <dgm:pt modelId="{F7C0DF84-30C1-4933-9A2A-4DDD0A75CC83}" type="pres">
      <dgm:prSet presAssocID="{FA1939F0-7866-4208-92F9-41DE591DEAE5}" presName="accentRepeatNode" presStyleLbl="solidFgAcc1" presStyleIdx="1" presStyleCnt="3"/>
      <dgm:spPr/>
    </dgm:pt>
    <dgm:pt modelId="{77094ECC-A5C5-4BA7-AF2F-B2F45CE14D15}" type="pres">
      <dgm:prSet presAssocID="{D3079A2F-2025-473D-95EE-CA7285B31408}" presName="text_3" presStyleLbl="node1" presStyleIdx="2" presStyleCnt="3">
        <dgm:presLayoutVars>
          <dgm:bulletEnabled val="1"/>
        </dgm:presLayoutVars>
      </dgm:prSet>
      <dgm:spPr/>
      <dgm:t>
        <a:bodyPr/>
        <a:lstStyle/>
        <a:p>
          <a:endParaRPr lang="bg-BG"/>
        </a:p>
      </dgm:t>
    </dgm:pt>
    <dgm:pt modelId="{3F4A488A-1AE1-4991-A856-5D015110786A}" type="pres">
      <dgm:prSet presAssocID="{D3079A2F-2025-473D-95EE-CA7285B31408}" presName="accent_3" presStyleCnt="0"/>
      <dgm:spPr/>
    </dgm:pt>
    <dgm:pt modelId="{31D00ED5-FD2E-44D1-B950-61347CA44CD7}" type="pres">
      <dgm:prSet presAssocID="{D3079A2F-2025-473D-95EE-CA7285B31408}" presName="accentRepeatNode" presStyleLbl="solidFgAcc1" presStyleIdx="2" presStyleCnt="3"/>
      <dgm:spPr/>
    </dgm:pt>
  </dgm:ptLst>
  <dgm:cxnLst>
    <dgm:cxn modelId="{D0657126-7789-4B2F-89BB-1D3EC6B6648E}" srcId="{16EA85B3-0A6A-4CD5-936F-E91E8CB17480}" destId="{D3079A2F-2025-473D-95EE-CA7285B31408}" srcOrd="2" destOrd="0" parTransId="{1D262A9E-5D75-4144-9E8A-97CE1E96960B}" sibTransId="{ABDB5B02-37B2-4059-A0C4-BE2349B00A8B}"/>
    <dgm:cxn modelId="{AC720549-6C6B-405A-A4B0-120FFB5EEEE8}" srcId="{16EA85B3-0A6A-4CD5-936F-E91E8CB17480}" destId="{6477FF9C-7D1C-47AC-B091-C249ED9BEFEB}" srcOrd="0" destOrd="0" parTransId="{9CC11A51-D6F4-4EA8-BF08-637BD3FE1DB0}" sibTransId="{08F73095-EA8A-47A3-9721-2A97F926A212}"/>
    <dgm:cxn modelId="{5F6E20F6-F088-4CB6-8C79-6DEFDF731927}" srcId="{16EA85B3-0A6A-4CD5-936F-E91E8CB17480}" destId="{FA1939F0-7866-4208-92F9-41DE591DEAE5}" srcOrd="1" destOrd="0" parTransId="{198A1B38-E4A3-402C-B021-4EFD89D9E8D2}" sibTransId="{F59A2F38-3088-4B3F-B15C-1A951483C13A}"/>
    <dgm:cxn modelId="{2172FEA1-914C-47FB-BC5E-D43415982162}" type="presOf" srcId="{08F73095-EA8A-47A3-9721-2A97F926A212}" destId="{782EE634-5711-4D00-BF32-BAAA27263D9B}" srcOrd="0" destOrd="0" presId="urn:microsoft.com/office/officeart/2008/layout/VerticalCurvedList"/>
    <dgm:cxn modelId="{A87DC04D-D52B-4462-B973-7D68BAE1F1D7}" type="presOf" srcId="{D3079A2F-2025-473D-95EE-CA7285B31408}" destId="{77094ECC-A5C5-4BA7-AF2F-B2F45CE14D15}" srcOrd="0" destOrd="0" presId="urn:microsoft.com/office/officeart/2008/layout/VerticalCurvedList"/>
    <dgm:cxn modelId="{74BD33CA-58A6-4135-8280-54FE850AB297}" type="presOf" srcId="{16EA85B3-0A6A-4CD5-936F-E91E8CB17480}" destId="{D0F6F0EF-71EA-4E69-82CF-ABF05813195E}" srcOrd="0" destOrd="0" presId="urn:microsoft.com/office/officeart/2008/layout/VerticalCurvedList"/>
    <dgm:cxn modelId="{24D83408-560C-4515-87CD-BAB4B356E9DE}" type="presOf" srcId="{FA1939F0-7866-4208-92F9-41DE591DEAE5}" destId="{4CA723BF-4C01-4832-9952-6393489250FC}" srcOrd="0" destOrd="0" presId="urn:microsoft.com/office/officeart/2008/layout/VerticalCurvedList"/>
    <dgm:cxn modelId="{55A1F955-919A-48D6-BA77-6AFBCD60B6A4}" type="presOf" srcId="{6477FF9C-7D1C-47AC-B091-C249ED9BEFEB}" destId="{600035A6-EF06-42A3-BB7E-72C7F3C69996}" srcOrd="0" destOrd="0" presId="urn:microsoft.com/office/officeart/2008/layout/VerticalCurvedList"/>
    <dgm:cxn modelId="{5646CBCA-3662-4EEC-9367-BC8EDB5E2F5D}" type="presParOf" srcId="{D0F6F0EF-71EA-4E69-82CF-ABF05813195E}" destId="{CDAC1C43-54AF-4EAB-B87D-F88DE3ED506F}" srcOrd="0" destOrd="0" presId="urn:microsoft.com/office/officeart/2008/layout/VerticalCurvedList"/>
    <dgm:cxn modelId="{82131650-A196-4AD4-98B0-4A3BAE085F73}" type="presParOf" srcId="{CDAC1C43-54AF-4EAB-B87D-F88DE3ED506F}" destId="{D13B6BE3-2AB7-4E9C-8A04-D59A0B4CF103}" srcOrd="0" destOrd="0" presId="urn:microsoft.com/office/officeart/2008/layout/VerticalCurvedList"/>
    <dgm:cxn modelId="{C5A18B93-DADC-4D67-82BC-580EFC9FA16A}" type="presParOf" srcId="{D13B6BE3-2AB7-4E9C-8A04-D59A0B4CF103}" destId="{A45C7A35-1C7E-48F0-AA3C-137BE5CAF33A}" srcOrd="0" destOrd="0" presId="urn:microsoft.com/office/officeart/2008/layout/VerticalCurvedList"/>
    <dgm:cxn modelId="{A3BD84CE-E15A-4EE0-AF94-43F087324CB7}" type="presParOf" srcId="{D13B6BE3-2AB7-4E9C-8A04-D59A0B4CF103}" destId="{782EE634-5711-4D00-BF32-BAAA27263D9B}" srcOrd="1" destOrd="0" presId="urn:microsoft.com/office/officeart/2008/layout/VerticalCurvedList"/>
    <dgm:cxn modelId="{7564033F-C27F-43F2-9173-4C2D32272172}" type="presParOf" srcId="{D13B6BE3-2AB7-4E9C-8A04-D59A0B4CF103}" destId="{7114EA26-974B-43A6-8AE1-D86FEA094E91}" srcOrd="2" destOrd="0" presId="urn:microsoft.com/office/officeart/2008/layout/VerticalCurvedList"/>
    <dgm:cxn modelId="{0B23AE71-A39D-47B2-ABB2-D29D133402D0}" type="presParOf" srcId="{D13B6BE3-2AB7-4E9C-8A04-D59A0B4CF103}" destId="{AE91340B-897B-42D0-8843-8CEB4FB01E4C}" srcOrd="3" destOrd="0" presId="urn:microsoft.com/office/officeart/2008/layout/VerticalCurvedList"/>
    <dgm:cxn modelId="{CC5BA187-B1F2-4A30-98A0-CE56184EDBAD}" type="presParOf" srcId="{CDAC1C43-54AF-4EAB-B87D-F88DE3ED506F}" destId="{600035A6-EF06-42A3-BB7E-72C7F3C69996}" srcOrd="1" destOrd="0" presId="urn:microsoft.com/office/officeart/2008/layout/VerticalCurvedList"/>
    <dgm:cxn modelId="{B57C011A-0E76-4566-9999-5D195D44BC4C}" type="presParOf" srcId="{CDAC1C43-54AF-4EAB-B87D-F88DE3ED506F}" destId="{AB7182E9-7763-4DE7-9F49-588C2CD1E6F0}" srcOrd="2" destOrd="0" presId="urn:microsoft.com/office/officeart/2008/layout/VerticalCurvedList"/>
    <dgm:cxn modelId="{8081D32E-1FB0-434E-B448-3D59531F1B59}" type="presParOf" srcId="{AB7182E9-7763-4DE7-9F49-588C2CD1E6F0}" destId="{1FD7D730-7719-4986-923E-16A360F85DB1}" srcOrd="0" destOrd="0" presId="urn:microsoft.com/office/officeart/2008/layout/VerticalCurvedList"/>
    <dgm:cxn modelId="{C2819E29-60BE-44B9-B39E-D1FC9667B6CD}" type="presParOf" srcId="{CDAC1C43-54AF-4EAB-B87D-F88DE3ED506F}" destId="{4CA723BF-4C01-4832-9952-6393489250FC}" srcOrd="3" destOrd="0" presId="urn:microsoft.com/office/officeart/2008/layout/VerticalCurvedList"/>
    <dgm:cxn modelId="{6E07214B-91CE-4ECE-B1C8-CE788E72B2D9}" type="presParOf" srcId="{CDAC1C43-54AF-4EAB-B87D-F88DE3ED506F}" destId="{7795DD21-FF1F-4C39-8EB7-8A38D4103168}" srcOrd="4" destOrd="0" presId="urn:microsoft.com/office/officeart/2008/layout/VerticalCurvedList"/>
    <dgm:cxn modelId="{63E9B157-2402-4DF0-973C-0EE78C9B1A60}" type="presParOf" srcId="{7795DD21-FF1F-4C39-8EB7-8A38D4103168}" destId="{F7C0DF84-30C1-4933-9A2A-4DDD0A75CC83}" srcOrd="0" destOrd="0" presId="urn:microsoft.com/office/officeart/2008/layout/VerticalCurvedList"/>
    <dgm:cxn modelId="{E9EEF117-1338-48F3-BA66-AF4AE495CCBB}" type="presParOf" srcId="{CDAC1C43-54AF-4EAB-B87D-F88DE3ED506F}" destId="{77094ECC-A5C5-4BA7-AF2F-B2F45CE14D15}" srcOrd="5" destOrd="0" presId="urn:microsoft.com/office/officeart/2008/layout/VerticalCurvedList"/>
    <dgm:cxn modelId="{976319BE-E454-4DDB-B27D-9CEAD7373AE5}" type="presParOf" srcId="{CDAC1C43-54AF-4EAB-B87D-F88DE3ED506F}" destId="{3F4A488A-1AE1-4991-A856-5D015110786A}" srcOrd="6" destOrd="0" presId="urn:microsoft.com/office/officeart/2008/layout/VerticalCurvedList"/>
    <dgm:cxn modelId="{13F83F7C-36FA-4ECF-A189-0F0B799B1202}" type="presParOf" srcId="{3F4A488A-1AE1-4991-A856-5D015110786A}" destId="{31D00ED5-FD2E-44D1-B950-61347CA44CD7}" srcOrd="0" destOrd="0" presId="urn:microsoft.com/office/officeart/2008/layout/VerticalCurved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EA85B3-0A6A-4CD5-936F-E91E8CB1748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bg-BG"/>
        </a:p>
      </dgm:t>
    </dgm:pt>
    <dgm:pt modelId="{D0F6F0EF-71EA-4E69-82CF-ABF05813195E}" type="pres">
      <dgm:prSet presAssocID="{16EA85B3-0A6A-4CD5-936F-E91E8CB17480}" presName="Name0" presStyleCnt="0">
        <dgm:presLayoutVars>
          <dgm:chMax val="7"/>
          <dgm:chPref val="7"/>
          <dgm:dir/>
        </dgm:presLayoutVars>
      </dgm:prSet>
      <dgm:spPr/>
      <dgm:t>
        <a:bodyPr/>
        <a:lstStyle/>
        <a:p>
          <a:endParaRPr lang="bg-BG"/>
        </a:p>
      </dgm:t>
    </dgm:pt>
    <dgm:pt modelId="{CDAC1C43-54AF-4EAB-B87D-F88DE3ED506F}" type="pres">
      <dgm:prSet presAssocID="{16EA85B3-0A6A-4CD5-936F-E91E8CB17480}" presName="Name1" presStyleCnt="0"/>
      <dgm:spPr/>
    </dgm:pt>
    <dgm:pt modelId="{D13B6BE3-2AB7-4E9C-8A04-D59A0B4CF103}" type="pres">
      <dgm:prSet presAssocID="{16EA85B3-0A6A-4CD5-936F-E91E8CB17480}" presName="cycle" presStyleCnt="0"/>
      <dgm:spPr/>
    </dgm:pt>
    <dgm:pt modelId="{A45C7A35-1C7E-48F0-AA3C-137BE5CAF33A}" type="pres">
      <dgm:prSet presAssocID="{16EA85B3-0A6A-4CD5-936F-E91E8CB17480}" presName="srcNode" presStyleLbl="node1" presStyleIdx="0" presStyleCnt="0"/>
      <dgm:spPr/>
    </dgm:pt>
    <dgm:pt modelId="{782EE634-5711-4D00-BF32-BAAA27263D9B}" type="pres">
      <dgm:prSet presAssocID="{16EA85B3-0A6A-4CD5-936F-E91E8CB17480}" presName="conn" presStyleLbl="parChTrans1D2" presStyleIdx="0" presStyleCnt="1"/>
      <dgm:spPr/>
    </dgm:pt>
    <dgm:pt modelId="{7114EA26-974B-43A6-8AE1-D86FEA094E91}" type="pres">
      <dgm:prSet presAssocID="{16EA85B3-0A6A-4CD5-936F-E91E8CB17480}" presName="extraNode" presStyleLbl="node1" presStyleIdx="0" presStyleCnt="0"/>
      <dgm:spPr/>
    </dgm:pt>
    <dgm:pt modelId="{AE91340B-897B-42D0-8843-8CEB4FB01E4C}" type="pres">
      <dgm:prSet presAssocID="{16EA85B3-0A6A-4CD5-936F-E91E8CB17480}" presName="dstNode" presStyleLbl="node1" presStyleIdx="0" presStyleCnt="0"/>
      <dgm:spPr/>
    </dgm:pt>
  </dgm:ptLst>
  <dgm:cxnLst>
    <dgm:cxn modelId="{74BD33CA-58A6-4135-8280-54FE850AB297}" type="presOf" srcId="{16EA85B3-0A6A-4CD5-936F-E91E8CB17480}" destId="{D0F6F0EF-71EA-4E69-82CF-ABF05813195E}" srcOrd="0" destOrd="0" presId="urn:microsoft.com/office/officeart/2008/layout/VerticalCurvedList"/>
    <dgm:cxn modelId="{5646CBCA-3662-4EEC-9367-BC8EDB5E2F5D}" type="presParOf" srcId="{D0F6F0EF-71EA-4E69-82CF-ABF05813195E}" destId="{CDAC1C43-54AF-4EAB-B87D-F88DE3ED506F}" srcOrd="0" destOrd="0" presId="urn:microsoft.com/office/officeart/2008/layout/VerticalCurvedList"/>
    <dgm:cxn modelId="{82131650-A196-4AD4-98B0-4A3BAE085F73}" type="presParOf" srcId="{CDAC1C43-54AF-4EAB-B87D-F88DE3ED506F}" destId="{D13B6BE3-2AB7-4E9C-8A04-D59A0B4CF103}" srcOrd="0" destOrd="0" presId="urn:microsoft.com/office/officeart/2008/layout/VerticalCurvedList"/>
    <dgm:cxn modelId="{C5A18B93-DADC-4D67-82BC-580EFC9FA16A}" type="presParOf" srcId="{D13B6BE3-2AB7-4E9C-8A04-D59A0B4CF103}" destId="{A45C7A35-1C7E-48F0-AA3C-137BE5CAF33A}" srcOrd="0" destOrd="0" presId="urn:microsoft.com/office/officeart/2008/layout/VerticalCurvedList"/>
    <dgm:cxn modelId="{A3BD84CE-E15A-4EE0-AF94-43F087324CB7}" type="presParOf" srcId="{D13B6BE3-2AB7-4E9C-8A04-D59A0B4CF103}" destId="{782EE634-5711-4D00-BF32-BAAA27263D9B}" srcOrd="1" destOrd="0" presId="urn:microsoft.com/office/officeart/2008/layout/VerticalCurvedList"/>
    <dgm:cxn modelId="{7564033F-C27F-43F2-9173-4C2D32272172}" type="presParOf" srcId="{D13B6BE3-2AB7-4E9C-8A04-D59A0B4CF103}" destId="{7114EA26-974B-43A6-8AE1-D86FEA094E91}" srcOrd="2" destOrd="0" presId="urn:microsoft.com/office/officeart/2008/layout/VerticalCurvedList"/>
    <dgm:cxn modelId="{0B23AE71-A39D-47B2-ABB2-D29D133402D0}" type="presParOf" srcId="{D13B6BE3-2AB7-4E9C-8A04-D59A0B4CF103}" destId="{AE91340B-897B-42D0-8843-8CEB4FB01E4C}" srcOrd="3"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EA85B3-0A6A-4CD5-936F-E91E8CB1748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bg-BG"/>
        </a:p>
      </dgm:t>
    </dgm:pt>
    <dgm:pt modelId="{D0F6F0EF-71EA-4E69-82CF-ABF05813195E}" type="pres">
      <dgm:prSet presAssocID="{16EA85B3-0A6A-4CD5-936F-E91E8CB17480}" presName="Name0" presStyleCnt="0">
        <dgm:presLayoutVars>
          <dgm:chMax val="7"/>
          <dgm:chPref val="7"/>
          <dgm:dir/>
        </dgm:presLayoutVars>
      </dgm:prSet>
      <dgm:spPr/>
      <dgm:t>
        <a:bodyPr/>
        <a:lstStyle/>
        <a:p>
          <a:endParaRPr lang="bg-BG"/>
        </a:p>
      </dgm:t>
    </dgm:pt>
    <dgm:pt modelId="{CDAC1C43-54AF-4EAB-B87D-F88DE3ED506F}" type="pres">
      <dgm:prSet presAssocID="{16EA85B3-0A6A-4CD5-936F-E91E8CB17480}" presName="Name1" presStyleCnt="0"/>
      <dgm:spPr/>
    </dgm:pt>
    <dgm:pt modelId="{D13B6BE3-2AB7-4E9C-8A04-D59A0B4CF103}" type="pres">
      <dgm:prSet presAssocID="{16EA85B3-0A6A-4CD5-936F-E91E8CB17480}" presName="cycle" presStyleCnt="0"/>
      <dgm:spPr/>
    </dgm:pt>
    <dgm:pt modelId="{A45C7A35-1C7E-48F0-AA3C-137BE5CAF33A}" type="pres">
      <dgm:prSet presAssocID="{16EA85B3-0A6A-4CD5-936F-E91E8CB17480}" presName="srcNode" presStyleLbl="node1" presStyleIdx="0" presStyleCnt="0"/>
      <dgm:spPr/>
    </dgm:pt>
    <dgm:pt modelId="{782EE634-5711-4D00-BF32-BAAA27263D9B}" type="pres">
      <dgm:prSet presAssocID="{16EA85B3-0A6A-4CD5-936F-E91E8CB17480}" presName="conn" presStyleLbl="parChTrans1D2" presStyleIdx="0" presStyleCnt="1"/>
      <dgm:spPr/>
    </dgm:pt>
    <dgm:pt modelId="{7114EA26-974B-43A6-8AE1-D86FEA094E91}" type="pres">
      <dgm:prSet presAssocID="{16EA85B3-0A6A-4CD5-936F-E91E8CB17480}" presName="extraNode" presStyleLbl="node1" presStyleIdx="0" presStyleCnt="0"/>
      <dgm:spPr/>
    </dgm:pt>
    <dgm:pt modelId="{AE91340B-897B-42D0-8843-8CEB4FB01E4C}" type="pres">
      <dgm:prSet presAssocID="{16EA85B3-0A6A-4CD5-936F-E91E8CB17480}" presName="dstNode" presStyleLbl="node1" presStyleIdx="0" presStyleCnt="0"/>
      <dgm:spPr/>
    </dgm:pt>
  </dgm:ptLst>
  <dgm:cxnLst>
    <dgm:cxn modelId="{74BD33CA-58A6-4135-8280-54FE850AB297}" type="presOf" srcId="{16EA85B3-0A6A-4CD5-936F-E91E8CB17480}" destId="{D0F6F0EF-71EA-4E69-82CF-ABF05813195E}" srcOrd="0" destOrd="0" presId="urn:microsoft.com/office/officeart/2008/layout/VerticalCurvedList"/>
    <dgm:cxn modelId="{5646CBCA-3662-4EEC-9367-BC8EDB5E2F5D}" type="presParOf" srcId="{D0F6F0EF-71EA-4E69-82CF-ABF05813195E}" destId="{CDAC1C43-54AF-4EAB-B87D-F88DE3ED506F}" srcOrd="0" destOrd="0" presId="urn:microsoft.com/office/officeart/2008/layout/VerticalCurvedList"/>
    <dgm:cxn modelId="{82131650-A196-4AD4-98B0-4A3BAE085F73}" type="presParOf" srcId="{CDAC1C43-54AF-4EAB-B87D-F88DE3ED506F}" destId="{D13B6BE3-2AB7-4E9C-8A04-D59A0B4CF103}" srcOrd="0" destOrd="0" presId="urn:microsoft.com/office/officeart/2008/layout/VerticalCurvedList"/>
    <dgm:cxn modelId="{C5A18B93-DADC-4D67-82BC-580EFC9FA16A}" type="presParOf" srcId="{D13B6BE3-2AB7-4E9C-8A04-D59A0B4CF103}" destId="{A45C7A35-1C7E-48F0-AA3C-137BE5CAF33A}" srcOrd="0" destOrd="0" presId="urn:microsoft.com/office/officeart/2008/layout/VerticalCurvedList"/>
    <dgm:cxn modelId="{A3BD84CE-E15A-4EE0-AF94-43F087324CB7}" type="presParOf" srcId="{D13B6BE3-2AB7-4E9C-8A04-D59A0B4CF103}" destId="{782EE634-5711-4D00-BF32-BAAA27263D9B}" srcOrd="1" destOrd="0" presId="urn:microsoft.com/office/officeart/2008/layout/VerticalCurvedList"/>
    <dgm:cxn modelId="{7564033F-C27F-43F2-9173-4C2D32272172}" type="presParOf" srcId="{D13B6BE3-2AB7-4E9C-8A04-D59A0B4CF103}" destId="{7114EA26-974B-43A6-8AE1-D86FEA094E91}" srcOrd="2" destOrd="0" presId="urn:microsoft.com/office/officeart/2008/layout/VerticalCurvedList"/>
    <dgm:cxn modelId="{0B23AE71-A39D-47B2-ABB2-D29D133402D0}" type="presParOf" srcId="{D13B6BE3-2AB7-4E9C-8A04-D59A0B4CF103}" destId="{AE91340B-897B-42D0-8843-8CEB4FB01E4C}" srcOrd="3"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2EE634-5711-4D00-BF32-BAAA27263D9B}">
      <dsp:nvSpPr>
        <dsp:cNvPr id="0" name=""/>
        <dsp:cNvSpPr/>
      </dsp:nvSpPr>
      <dsp:spPr>
        <a:xfrm>
          <a:off x="-2692299" y="-415248"/>
          <a:ext cx="3213334" cy="3213334"/>
        </a:xfrm>
        <a:prstGeom prst="blockArc">
          <a:avLst>
            <a:gd name="adj1" fmla="val 18900000"/>
            <a:gd name="adj2" fmla="val 2700000"/>
            <a:gd name="adj3" fmla="val 672"/>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0035A6-EF06-42A3-BB7E-72C7F3C69996}">
      <dsp:nvSpPr>
        <dsp:cNvPr id="0" name=""/>
        <dsp:cNvSpPr/>
      </dsp:nvSpPr>
      <dsp:spPr>
        <a:xfrm>
          <a:off x="334986" y="238283"/>
          <a:ext cx="5905416" cy="4765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76" tIns="63500" rIns="63500" bIns="63500" numCol="1" spcCol="1270" anchor="ctr" anchorCtr="0">
          <a:noAutofit/>
        </a:bodyPr>
        <a:lstStyle/>
        <a:p>
          <a:pPr lvl="0" algn="l" defTabSz="1111250">
            <a:lnSpc>
              <a:spcPct val="90000"/>
            </a:lnSpc>
            <a:spcBef>
              <a:spcPct val="0"/>
            </a:spcBef>
            <a:spcAft>
              <a:spcPct val="35000"/>
            </a:spcAft>
          </a:pPr>
          <a:r>
            <a:rPr lang="bg-BG" sz="2500" kern="1200" dirty="0">
              <a:latin typeface="Calibri" panose="020F0502020204030204" pitchFamily="34" charset="0"/>
              <a:cs typeface="Calibri" panose="020F0502020204030204" pitchFamily="34" charset="0"/>
            </a:rPr>
            <a:t>Физическо</a:t>
          </a:r>
        </a:p>
      </dsp:txBody>
      <dsp:txXfrm>
        <a:off x="334986" y="238283"/>
        <a:ext cx="5905416" cy="476567"/>
      </dsp:txXfrm>
    </dsp:sp>
    <dsp:sp modelId="{1FD7D730-7719-4986-923E-16A360F85DB1}">
      <dsp:nvSpPr>
        <dsp:cNvPr id="0" name=""/>
        <dsp:cNvSpPr/>
      </dsp:nvSpPr>
      <dsp:spPr>
        <a:xfrm>
          <a:off x="37131" y="178712"/>
          <a:ext cx="595709" cy="595709"/>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A723BF-4C01-4832-9952-6393489250FC}">
      <dsp:nvSpPr>
        <dsp:cNvPr id="0" name=""/>
        <dsp:cNvSpPr/>
      </dsp:nvSpPr>
      <dsp:spPr>
        <a:xfrm>
          <a:off x="508219" y="953135"/>
          <a:ext cx="5732184" cy="4765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76" tIns="63500" rIns="63500" bIns="63500" numCol="1" spcCol="1270" anchor="ctr" anchorCtr="0">
          <a:noAutofit/>
        </a:bodyPr>
        <a:lstStyle/>
        <a:p>
          <a:pPr lvl="0" algn="l" defTabSz="1111250">
            <a:lnSpc>
              <a:spcPct val="90000"/>
            </a:lnSpc>
            <a:spcBef>
              <a:spcPct val="0"/>
            </a:spcBef>
            <a:spcAft>
              <a:spcPct val="35000"/>
            </a:spcAft>
          </a:pPr>
          <a:r>
            <a:rPr lang="bg-BG" sz="2500" kern="1200" dirty="0">
              <a:latin typeface="Calibri" panose="020F0502020204030204" pitchFamily="34" charset="0"/>
              <a:cs typeface="Calibri" panose="020F0502020204030204" pitchFamily="34" charset="0"/>
            </a:rPr>
            <a:t>Психическо и емоционално насилие</a:t>
          </a:r>
        </a:p>
      </dsp:txBody>
      <dsp:txXfrm>
        <a:off x="508219" y="953135"/>
        <a:ext cx="5732184" cy="476567"/>
      </dsp:txXfrm>
    </dsp:sp>
    <dsp:sp modelId="{F7C0DF84-30C1-4933-9A2A-4DDD0A75CC83}">
      <dsp:nvSpPr>
        <dsp:cNvPr id="0" name=""/>
        <dsp:cNvSpPr/>
      </dsp:nvSpPr>
      <dsp:spPr>
        <a:xfrm>
          <a:off x="210364" y="893564"/>
          <a:ext cx="595709" cy="595709"/>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094ECC-A5C5-4BA7-AF2F-B2F45CE14D15}">
      <dsp:nvSpPr>
        <dsp:cNvPr id="0" name=""/>
        <dsp:cNvSpPr/>
      </dsp:nvSpPr>
      <dsp:spPr>
        <a:xfrm>
          <a:off x="334986" y="1667986"/>
          <a:ext cx="5905416" cy="4765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76" tIns="63500" rIns="63500" bIns="63500" numCol="1" spcCol="1270" anchor="ctr" anchorCtr="0">
          <a:noAutofit/>
        </a:bodyPr>
        <a:lstStyle/>
        <a:p>
          <a:pPr lvl="0" algn="l" defTabSz="1111250">
            <a:lnSpc>
              <a:spcPct val="90000"/>
            </a:lnSpc>
            <a:spcBef>
              <a:spcPct val="0"/>
            </a:spcBef>
            <a:spcAft>
              <a:spcPct val="35000"/>
            </a:spcAft>
          </a:pPr>
          <a:r>
            <a:rPr lang="bg-BG" sz="2500" kern="1200" dirty="0">
              <a:latin typeface="Calibri" panose="020F0502020204030204" pitchFamily="34" charset="0"/>
              <a:cs typeface="Calibri" panose="020F0502020204030204" pitchFamily="34" charset="0"/>
            </a:rPr>
            <a:t>Сексуално насилие</a:t>
          </a:r>
        </a:p>
      </dsp:txBody>
      <dsp:txXfrm>
        <a:off x="334986" y="1667986"/>
        <a:ext cx="5905416" cy="476567"/>
      </dsp:txXfrm>
    </dsp:sp>
    <dsp:sp modelId="{31D00ED5-FD2E-44D1-B950-61347CA44CD7}">
      <dsp:nvSpPr>
        <dsp:cNvPr id="0" name=""/>
        <dsp:cNvSpPr/>
      </dsp:nvSpPr>
      <dsp:spPr>
        <a:xfrm>
          <a:off x="37131" y="1608415"/>
          <a:ext cx="595709" cy="595709"/>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2EE634-5711-4D00-BF32-BAAA27263D9B}">
      <dsp:nvSpPr>
        <dsp:cNvPr id="0" name=""/>
        <dsp:cNvSpPr/>
      </dsp:nvSpPr>
      <dsp:spPr>
        <a:xfrm>
          <a:off x="-2694095" y="-415521"/>
          <a:ext cx="3215467" cy="3215467"/>
        </a:xfrm>
        <a:prstGeom prst="blockArc">
          <a:avLst>
            <a:gd name="adj1" fmla="val 18900000"/>
            <a:gd name="adj2" fmla="val 2700000"/>
            <a:gd name="adj3" fmla="val 672"/>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0035A6-EF06-42A3-BB7E-72C7F3C69996}">
      <dsp:nvSpPr>
        <dsp:cNvPr id="0" name=""/>
        <dsp:cNvSpPr/>
      </dsp:nvSpPr>
      <dsp:spPr>
        <a:xfrm>
          <a:off x="335203" y="238442"/>
          <a:ext cx="5908349" cy="4768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527" tIns="71120" rIns="71120" bIns="71120" numCol="1" spcCol="1270" anchor="ctr" anchorCtr="0">
          <a:noAutofit/>
        </a:bodyPr>
        <a:lstStyle/>
        <a:p>
          <a:pPr lvl="0" algn="l" defTabSz="1244600">
            <a:lnSpc>
              <a:spcPct val="90000"/>
            </a:lnSpc>
            <a:spcBef>
              <a:spcPct val="0"/>
            </a:spcBef>
            <a:spcAft>
              <a:spcPct val="35000"/>
            </a:spcAft>
          </a:pPr>
          <a:r>
            <a:rPr lang="bg-BG" sz="2800" kern="1200" dirty="0">
              <a:latin typeface="Calibri" panose="020F0502020204030204" pitchFamily="34" charset="0"/>
              <a:cs typeface="Calibri" panose="020F0502020204030204" pitchFamily="34" charset="0"/>
            </a:rPr>
            <a:t>Неглижиране	</a:t>
          </a:r>
        </a:p>
      </dsp:txBody>
      <dsp:txXfrm>
        <a:off x="335203" y="238442"/>
        <a:ext cx="5908349" cy="476885"/>
      </dsp:txXfrm>
    </dsp:sp>
    <dsp:sp modelId="{1FD7D730-7719-4986-923E-16A360F85DB1}">
      <dsp:nvSpPr>
        <dsp:cNvPr id="0" name=""/>
        <dsp:cNvSpPr/>
      </dsp:nvSpPr>
      <dsp:spPr>
        <a:xfrm>
          <a:off x="37150" y="178831"/>
          <a:ext cx="596106" cy="59610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A723BF-4C01-4832-9952-6393489250FC}">
      <dsp:nvSpPr>
        <dsp:cNvPr id="0" name=""/>
        <dsp:cNvSpPr/>
      </dsp:nvSpPr>
      <dsp:spPr>
        <a:xfrm>
          <a:off x="508551" y="953770"/>
          <a:ext cx="5735002" cy="4768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527" tIns="71120" rIns="71120" bIns="71120" numCol="1" spcCol="1270" anchor="ctr" anchorCtr="0">
          <a:noAutofit/>
        </a:bodyPr>
        <a:lstStyle/>
        <a:p>
          <a:pPr lvl="0" algn="l" defTabSz="1244600">
            <a:lnSpc>
              <a:spcPct val="90000"/>
            </a:lnSpc>
            <a:spcBef>
              <a:spcPct val="0"/>
            </a:spcBef>
            <a:spcAft>
              <a:spcPct val="35000"/>
            </a:spcAft>
          </a:pPr>
          <a:r>
            <a:rPr lang="bg-BG" sz="2800" kern="1200" dirty="0">
              <a:latin typeface="Calibri" panose="020F0502020204030204" pitchFamily="34" charset="0"/>
              <a:cs typeface="Calibri" panose="020F0502020204030204" pitchFamily="34" charset="0"/>
            </a:rPr>
            <a:t>Тормоз</a:t>
          </a:r>
        </a:p>
      </dsp:txBody>
      <dsp:txXfrm>
        <a:off x="508551" y="953770"/>
        <a:ext cx="5735002" cy="476885"/>
      </dsp:txXfrm>
    </dsp:sp>
    <dsp:sp modelId="{F7C0DF84-30C1-4933-9A2A-4DDD0A75CC83}">
      <dsp:nvSpPr>
        <dsp:cNvPr id="0" name=""/>
        <dsp:cNvSpPr/>
      </dsp:nvSpPr>
      <dsp:spPr>
        <a:xfrm>
          <a:off x="210498" y="894159"/>
          <a:ext cx="596106" cy="59610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094ECC-A5C5-4BA7-AF2F-B2F45CE14D15}">
      <dsp:nvSpPr>
        <dsp:cNvPr id="0" name=""/>
        <dsp:cNvSpPr/>
      </dsp:nvSpPr>
      <dsp:spPr>
        <a:xfrm>
          <a:off x="335203" y="1669097"/>
          <a:ext cx="5908349" cy="4768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527" tIns="60960" rIns="60960" bIns="60960" numCol="1" spcCol="1270" anchor="ctr" anchorCtr="0">
          <a:noAutofit/>
        </a:bodyPr>
        <a:lstStyle/>
        <a:p>
          <a:pPr lvl="0" algn="l" defTabSz="1066800">
            <a:lnSpc>
              <a:spcPct val="90000"/>
            </a:lnSpc>
            <a:spcBef>
              <a:spcPct val="0"/>
            </a:spcBef>
            <a:spcAft>
              <a:spcPct val="35000"/>
            </a:spcAft>
          </a:pPr>
          <a:r>
            <a:rPr lang="bg-BG" sz="2400" kern="1200" dirty="0">
              <a:latin typeface="Calibri" panose="020F0502020204030204" pitchFamily="34" charset="0"/>
              <a:cs typeface="Calibri" panose="020F0502020204030204" pitchFamily="34" charset="0"/>
            </a:rPr>
            <a:t>Трафик и експлоатация на детски труд</a:t>
          </a:r>
        </a:p>
      </dsp:txBody>
      <dsp:txXfrm>
        <a:off x="335203" y="1669097"/>
        <a:ext cx="5908349" cy="476885"/>
      </dsp:txXfrm>
    </dsp:sp>
    <dsp:sp modelId="{31D00ED5-FD2E-44D1-B950-61347CA44CD7}">
      <dsp:nvSpPr>
        <dsp:cNvPr id="0" name=""/>
        <dsp:cNvSpPr/>
      </dsp:nvSpPr>
      <dsp:spPr>
        <a:xfrm>
          <a:off x="37150" y="1609486"/>
          <a:ext cx="596106" cy="59610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Контейнер за дата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43EE058E-73CE-4023-9D85-5E9B7174795E}" type="datetimeFigureOut">
              <a:rPr lang="en-GB" smtClean="0"/>
              <a:pPr/>
              <a:t>26/10/2020</a:t>
            </a:fld>
            <a:endParaRPr lang="en-GB"/>
          </a:p>
        </p:txBody>
      </p:sp>
      <p:sp>
        <p:nvSpPr>
          <p:cNvPr id="4" name="Контейнер за долния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Контейнер за номер н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C0A589-6A75-43FD-859E-6ECE33D0B819}" type="slidenum">
              <a:rPr lang="en-GB" smtClean="0"/>
              <a:pPr/>
              <a:t>‹#›</a:t>
            </a:fld>
            <a:endParaRPr lang="en-GB"/>
          </a:p>
        </p:txBody>
      </p:sp>
    </p:spTree>
    <p:extLst>
      <p:ext uri="{BB962C8B-B14F-4D97-AF65-F5344CB8AC3E}">
        <p14:creationId xmlns:p14="http://schemas.microsoft.com/office/powerpoint/2010/main" xmlns="" val="29220845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bg-BG"/>
              <a:t>Редакт. стил загл. образец</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bg-BG"/>
              <a:t>Щракнете, за да редактирате стила на подзаглавието в образеца</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9C39E0E7-849B-4AA4-862D-85A8A41675D0}" type="datetimeFigureOut">
              <a:rPr lang="en-GB" smtClean="0"/>
              <a:pPr/>
              <a:t>26/10/2020</a:t>
            </a:fld>
            <a:endParaRPr lang="en-GB"/>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F63C54C0-0AB8-48A9-AE3D-630A8EA29936}" type="slidenum">
              <a:rPr lang="en-GB" smtClean="0"/>
              <a:pPr/>
              <a:t>‹#›</a:t>
            </a:fld>
            <a:endParaRPr lang="en-GB"/>
          </a:p>
        </p:txBody>
      </p:sp>
    </p:spTree>
    <p:extLst>
      <p:ext uri="{BB962C8B-B14F-4D97-AF65-F5344CB8AC3E}">
        <p14:creationId xmlns:p14="http://schemas.microsoft.com/office/powerpoint/2010/main" xmlns="" val="3882882848"/>
      </p:ext>
    </p:extLst>
  </p:cSld>
  <p:clrMapOvr>
    <a:masterClrMapping/>
  </p:clrMapOvr>
  <mc:AlternateContent xmlns:mc="http://schemas.openxmlformats.org/markup-compatibility/2006">
    <mc:Choice xmlns:p14="http://schemas.microsoft.com/office/powerpoint/2010/main" xmlns="" Requires="p14">
      <p:transition spd="slow" p14:dur="3750">
        <p14:prism isContent="1"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bg-BG"/>
              <a:t>Редакт. стил загл. образец</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9C39E0E7-849B-4AA4-862D-85A8A41675D0}" type="datetimeFigureOut">
              <a:rPr lang="en-GB" smtClean="0"/>
              <a:pPr/>
              <a:t>26/10/2020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C54C0-0AB8-48A9-AE3D-630A8EA29936}" type="slidenum">
              <a:rPr lang="en-GB" smtClean="0"/>
              <a:pPr/>
              <a:t>‹#›</a:t>
            </a:fld>
            <a:endParaRPr lang="en-GB"/>
          </a:p>
        </p:txBody>
      </p:sp>
    </p:spTree>
    <p:extLst>
      <p:ext uri="{BB962C8B-B14F-4D97-AF65-F5344CB8AC3E}">
        <p14:creationId xmlns:p14="http://schemas.microsoft.com/office/powerpoint/2010/main" xmlns="" val="3767416600"/>
      </p:ext>
    </p:extLst>
  </p:cSld>
  <p:clrMapOvr>
    <a:masterClrMapping/>
  </p:clrMapOvr>
  <mc:AlternateContent xmlns:mc="http://schemas.openxmlformats.org/markup-compatibility/2006">
    <mc:Choice xmlns:p14="http://schemas.microsoft.com/office/powerpoint/2010/main" xmlns="" Requires="p14">
      <p:transition spd="slow" p14:dur="3750">
        <p14:prism isContent="1"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bg-BG"/>
              <a:t>Редакт. стил загл. образец</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a:xfrm>
            <a:off x="804672" y="320040"/>
            <a:ext cx="3657600" cy="320040"/>
          </a:xfrm>
        </p:spPr>
        <p:txBody>
          <a:bodyPr/>
          <a:lstStyle/>
          <a:p>
            <a:fld id="{9C39E0E7-849B-4AA4-862D-85A8A41675D0}" type="datetimeFigureOut">
              <a:rPr lang="en-GB" smtClean="0"/>
              <a:pPr/>
              <a:t>26/10/2020</a:t>
            </a:fld>
            <a:endParaRPr lang="en-GB"/>
          </a:p>
        </p:txBody>
      </p:sp>
      <p:sp>
        <p:nvSpPr>
          <p:cNvPr id="5" name="Footer Placeholder 4"/>
          <p:cNvSpPr>
            <a:spLocks noGrp="1"/>
          </p:cNvSpPr>
          <p:nvPr>
            <p:ph type="ftr" sz="quarter" idx="11"/>
          </p:nvPr>
        </p:nvSpPr>
        <p:spPr>
          <a:xfrm>
            <a:off x="804672" y="6227064"/>
            <a:ext cx="10588752" cy="320040"/>
          </a:xfrm>
        </p:spPr>
        <p:txBody>
          <a:body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F63C54C0-0AB8-48A9-AE3D-630A8EA29936}" type="slidenum">
              <a:rPr lang="en-GB" smtClean="0"/>
              <a:pPr/>
              <a:t>‹#›</a:t>
            </a:fld>
            <a:endParaRPr lang="en-GB"/>
          </a:p>
        </p:txBody>
      </p:sp>
    </p:spTree>
    <p:extLst>
      <p:ext uri="{BB962C8B-B14F-4D97-AF65-F5344CB8AC3E}">
        <p14:creationId xmlns:p14="http://schemas.microsoft.com/office/powerpoint/2010/main" xmlns="" val="354393053"/>
      </p:ext>
    </p:extLst>
  </p:cSld>
  <p:clrMapOvr>
    <a:masterClrMapping/>
  </p:clrMapOvr>
  <mc:AlternateContent xmlns:mc="http://schemas.openxmlformats.org/markup-compatibility/2006">
    <mc:Choice xmlns:p14="http://schemas.microsoft.com/office/powerpoint/2010/main" xmlns="" Requires="p14">
      <p:transition spd="slow" p14:dur="3750">
        <p14:prism isContent="1"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bg-BG"/>
              <a:t>Редакт. стил загл. образец</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9C39E0E7-849B-4AA4-862D-85A8A41675D0}" type="datetimeFigureOut">
              <a:rPr lang="en-GB" smtClean="0"/>
              <a:pPr/>
              <a:t>26/10/2020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C54C0-0AB8-48A9-AE3D-630A8EA29936}" type="slidenum">
              <a:rPr lang="en-GB" smtClean="0"/>
              <a:pPr/>
              <a:t>‹#›</a:t>
            </a:fld>
            <a:endParaRPr lang="en-GB"/>
          </a:p>
        </p:txBody>
      </p:sp>
    </p:spTree>
    <p:extLst>
      <p:ext uri="{BB962C8B-B14F-4D97-AF65-F5344CB8AC3E}">
        <p14:creationId xmlns:p14="http://schemas.microsoft.com/office/powerpoint/2010/main" xmlns="" val="1886113127"/>
      </p:ext>
    </p:extLst>
  </p:cSld>
  <p:clrMapOvr>
    <a:masterClrMapping/>
  </p:clrMapOvr>
  <mc:AlternateContent xmlns:mc="http://schemas.openxmlformats.org/markup-compatibility/2006">
    <mc:Choice xmlns:p14="http://schemas.microsoft.com/office/powerpoint/2010/main" xmlns="" Requires="p14">
      <p:transition spd="slow" p14:dur="3750">
        <p14:prism isContent="1"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разд.">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bg-BG"/>
              <a:t>Редакт. стил загл. образец</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a:xfrm>
            <a:off x="804672" y="320040"/>
            <a:ext cx="3657600" cy="320040"/>
          </a:xfrm>
        </p:spPr>
        <p:txBody>
          <a:bodyPr/>
          <a:lstStyle/>
          <a:p>
            <a:fld id="{9C39E0E7-849B-4AA4-862D-85A8A41675D0}" type="datetimeFigureOut">
              <a:rPr lang="en-GB" smtClean="0"/>
              <a:pPr/>
              <a:t>26/10/2020</a:t>
            </a:fld>
            <a:endParaRPr lang="en-GB"/>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F63C54C0-0AB8-48A9-AE3D-630A8EA29936}" type="slidenum">
              <a:rPr lang="en-GB" smtClean="0"/>
              <a:pPr/>
              <a:t>‹#›</a:t>
            </a:fld>
            <a:endParaRPr lang="en-GB"/>
          </a:p>
        </p:txBody>
      </p:sp>
    </p:spTree>
    <p:extLst>
      <p:ext uri="{BB962C8B-B14F-4D97-AF65-F5344CB8AC3E}">
        <p14:creationId xmlns:p14="http://schemas.microsoft.com/office/powerpoint/2010/main" xmlns="" val="173072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bg-BG"/>
              <a:t>Редакт. стил загл. образец</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Date Placeholder 4"/>
          <p:cNvSpPr>
            <a:spLocks noGrp="1"/>
          </p:cNvSpPr>
          <p:nvPr>
            <p:ph type="dt" sz="half" idx="10"/>
          </p:nvPr>
        </p:nvSpPr>
        <p:spPr>
          <a:xfrm>
            <a:off x="804672" y="320040"/>
            <a:ext cx="3657600" cy="320040"/>
          </a:xfrm>
        </p:spPr>
        <p:txBody>
          <a:bodyPr/>
          <a:lstStyle/>
          <a:p>
            <a:fld id="{9C39E0E7-849B-4AA4-862D-85A8A41675D0}" type="datetimeFigureOut">
              <a:rPr lang="en-GB" smtClean="0"/>
              <a:pPr/>
              <a:t>26/10/2020</a:t>
            </a:fld>
            <a:endParaRPr lang="en-GB"/>
          </a:p>
        </p:txBody>
      </p:sp>
      <p:sp>
        <p:nvSpPr>
          <p:cNvPr id="6" name="Footer Placeholder 5"/>
          <p:cNvSpPr>
            <a:spLocks noGrp="1"/>
          </p:cNvSpPr>
          <p:nvPr>
            <p:ph type="ftr" sz="quarter" idx="11"/>
          </p:nvPr>
        </p:nvSpPr>
        <p:spPr>
          <a:xfrm>
            <a:off x="804672" y="6227064"/>
            <a:ext cx="10588752" cy="320040"/>
          </a:xfrm>
        </p:spPr>
        <p:txBody>
          <a:bodyPr/>
          <a:lstStyle/>
          <a:p>
            <a:endParaRPr lang="en-GB"/>
          </a:p>
        </p:txBody>
      </p:sp>
      <p:sp>
        <p:nvSpPr>
          <p:cNvPr id="7" name="Slide Number Placeholder 6"/>
          <p:cNvSpPr>
            <a:spLocks noGrp="1"/>
          </p:cNvSpPr>
          <p:nvPr>
            <p:ph type="sldNum" sz="quarter" idx="12"/>
          </p:nvPr>
        </p:nvSpPr>
        <p:spPr>
          <a:xfrm>
            <a:off x="10469880" y="320040"/>
            <a:ext cx="914400" cy="320040"/>
          </a:xfrm>
        </p:spPr>
        <p:txBody>
          <a:bodyPr/>
          <a:lstStyle/>
          <a:p>
            <a:fld id="{F63C54C0-0AB8-48A9-AE3D-630A8EA29936}" type="slidenum">
              <a:rPr lang="en-GB" smtClean="0"/>
              <a:pPr/>
              <a:t>‹#›</a:t>
            </a:fld>
            <a:endParaRPr lang="en-GB"/>
          </a:p>
        </p:txBody>
      </p:sp>
    </p:spTree>
    <p:extLst>
      <p:ext uri="{BB962C8B-B14F-4D97-AF65-F5344CB8AC3E}">
        <p14:creationId xmlns:p14="http://schemas.microsoft.com/office/powerpoint/2010/main" xmlns="" val="38388099"/>
      </p:ext>
    </p:extLst>
  </p:cSld>
  <p:clrMapOvr>
    <a:masterClrMapping/>
  </p:clrMapOvr>
  <mc:AlternateContent xmlns:mc="http://schemas.openxmlformats.org/markup-compatibility/2006">
    <mc:Choice xmlns:p14="http://schemas.microsoft.com/office/powerpoint/2010/main" xmlns="" Requires="p14">
      <p:transition spd="slow" p14:dur="3750">
        <p14:prism isContent="1" isInverted="1"/>
      </p:transition>
    </mc:Choice>
    <mc:Fallback>
      <p:transition spd="slow">
        <p:fade/>
      </p:transition>
    </mc:Fallback>
  </mc:AlternateContent>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bg-BG"/>
              <a:t>Редакт. стил загл. образец</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Content Placeholder 3"/>
          <p:cNvSpPr>
            <a:spLocks noGrp="1"/>
          </p:cNvSpPr>
          <p:nvPr>
            <p:ph sz="half" idx="2"/>
          </p:nvPr>
        </p:nvSpPr>
        <p:spPr>
          <a:xfrm>
            <a:off x="5125305" y="1488985"/>
            <a:ext cx="6264350" cy="1696853"/>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Content Placeholder 5"/>
          <p:cNvSpPr>
            <a:spLocks noGrp="1"/>
          </p:cNvSpPr>
          <p:nvPr>
            <p:ph sz="quarter" idx="4"/>
          </p:nvPr>
        </p:nvSpPr>
        <p:spPr>
          <a:xfrm>
            <a:off x="5118447" y="4351687"/>
            <a:ext cx="6265588" cy="1704060"/>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7" name="Date Placeholder 6"/>
          <p:cNvSpPr>
            <a:spLocks noGrp="1"/>
          </p:cNvSpPr>
          <p:nvPr>
            <p:ph type="dt" sz="half" idx="10"/>
          </p:nvPr>
        </p:nvSpPr>
        <p:spPr>
          <a:xfrm>
            <a:off x="804672" y="320040"/>
            <a:ext cx="3657600" cy="320040"/>
          </a:xfrm>
        </p:spPr>
        <p:txBody>
          <a:bodyPr/>
          <a:lstStyle/>
          <a:p>
            <a:fld id="{9C39E0E7-849B-4AA4-862D-85A8A41675D0}" type="datetimeFigureOut">
              <a:rPr lang="en-GB" smtClean="0"/>
              <a:pPr/>
              <a:t>26/10/2020</a:t>
            </a:fld>
            <a:endParaRPr lang="en-GB"/>
          </a:p>
        </p:txBody>
      </p:sp>
      <p:sp>
        <p:nvSpPr>
          <p:cNvPr id="8" name="Footer Placeholder 7"/>
          <p:cNvSpPr>
            <a:spLocks noGrp="1"/>
          </p:cNvSpPr>
          <p:nvPr>
            <p:ph type="ftr" sz="quarter" idx="11"/>
          </p:nvPr>
        </p:nvSpPr>
        <p:spPr>
          <a:xfrm>
            <a:off x="804672" y="6227064"/>
            <a:ext cx="10588752" cy="320040"/>
          </a:xfrm>
        </p:spPr>
        <p:txBody>
          <a:bodyPr/>
          <a:lstStyle/>
          <a:p>
            <a:endParaRPr lang="en-GB"/>
          </a:p>
        </p:txBody>
      </p:sp>
      <p:sp>
        <p:nvSpPr>
          <p:cNvPr id="9" name="Slide Number Placeholder 8"/>
          <p:cNvSpPr>
            <a:spLocks noGrp="1"/>
          </p:cNvSpPr>
          <p:nvPr>
            <p:ph type="sldNum" sz="quarter" idx="12"/>
          </p:nvPr>
        </p:nvSpPr>
        <p:spPr>
          <a:xfrm>
            <a:off x="10469880" y="320040"/>
            <a:ext cx="914400" cy="320040"/>
          </a:xfrm>
        </p:spPr>
        <p:txBody>
          <a:bodyPr/>
          <a:lstStyle/>
          <a:p>
            <a:fld id="{F63C54C0-0AB8-48A9-AE3D-630A8EA29936}" type="slidenum">
              <a:rPr lang="en-GB" smtClean="0"/>
              <a:pPr/>
              <a:t>‹#›</a:t>
            </a:fld>
            <a:endParaRPr lang="en-GB"/>
          </a:p>
        </p:txBody>
      </p:sp>
    </p:spTree>
    <p:extLst>
      <p:ext uri="{BB962C8B-B14F-4D97-AF65-F5344CB8AC3E}">
        <p14:creationId xmlns:p14="http://schemas.microsoft.com/office/powerpoint/2010/main" xmlns="" val="683662129"/>
      </p:ext>
    </p:extLst>
  </p:cSld>
  <p:clrMapOvr>
    <a:masterClrMapping/>
  </p:clrMapOvr>
  <mc:AlternateContent xmlns:mc="http://schemas.openxmlformats.org/markup-compatibility/2006">
    <mc:Choice xmlns:p14="http://schemas.microsoft.com/office/powerpoint/2010/main" xmlns="" Requires="p14">
      <p:transition spd="slow" p14:dur="3750">
        <p14:prism isContent="1" isInverted="1"/>
      </p:transition>
    </mc:Choice>
    <mc:Fallback>
      <p:transition spd="slow">
        <p:fade/>
      </p:transition>
    </mc:Fallback>
  </mc:AlternateContent>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bg-BG"/>
              <a:t>Редакт. стил загл. образец</a:t>
            </a:r>
            <a:endParaRPr lang="en-US" dirty="0"/>
          </a:p>
        </p:txBody>
      </p:sp>
      <p:sp>
        <p:nvSpPr>
          <p:cNvPr id="3" name="Date Placeholder 2"/>
          <p:cNvSpPr>
            <a:spLocks noGrp="1"/>
          </p:cNvSpPr>
          <p:nvPr>
            <p:ph type="dt" sz="half" idx="10"/>
          </p:nvPr>
        </p:nvSpPr>
        <p:spPr/>
        <p:txBody>
          <a:bodyPr/>
          <a:lstStyle/>
          <a:p>
            <a:fld id="{9C39E0E7-849B-4AA4-862D-85A8A41675D0}" type="datetimeFigureOut">
              <a:rPr lang="en-GB" smtClean="0"/>
              <a:pPr/>
              <a:t>26/10/2020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3C54C0-0AB8-48A9-AE3D-630A8EA29936}" type="slidenum">
              <a:rPr lang="en-GB" smtClean="0"/>
              <a:pPr/>
              <a:t>‹#›</a:t>
            </a:fld>
            <a:endParaRPr lang="en-GB"/>
          </a:p>
        </p:txBody>
      </p:sp>
    </p:spTree>
    <p:extLst>
      <p:ext uri="{BB962C8B-B14F-4D97-AF65-F5344CB8AC3E}">
        <p14:creationId xmlns:p14="http://schemas.microsoft.com/office/powerpoint/2010/main" xmlns="" val="2658309169"/>
      </p:ext>
    </p:extLst>
  </p:cSld>
  <p:clrMapOvr>
    <a:masterClrMapping/>
  </p:clrMapOvr>
  <mc:AlternateContent xmlns:mc="http://schemas.openxmlformats.org/markup-compatibility/2006">
    <mc:Choice xmlns:p14="http://schemas.microsoft.com/office/powerpoint/2010/main" xmlns="" Requires="p14">
      <p:transition spd="slow" p14:dur="3750">
        <p14:prism isContent="1"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9C39E0E7-849B-4AA4-862D-85A8A41675D0}" type="datetimeFigureOut">
              <a:rPr lang="en-GB" smtClean="0"/>
              <a:pPr/>
              <a:t>26/10/2020</a:t>
            </a:fld>
            <a:endParaRPr lang="en-GB"/>
          </a:p>
        </p:txBody>
      </p:sp>
      <p:sp>
        <p:nvSpPr>
          <p:cNvPr id="3" name="Footer Placeholder 2"/>
          <p:cNvSpPr>
            <a:spLocks noGrp="1"/>
          </p:cNvSpPr>
          <p:nvPr>
            <p:ph type="ftr" sz="quarter" idx="11"/>
          </p:nvPr>
        </p:nvSpPr>
        <p:spPr>
          <a:xfrm>
            <a:off x="804672" y="6227064"/>
            <a:ext cx="10588752" cy="320040"/>
          </a:xfrm>
        </p:spPr>
        <p:txBody>
          <a:bodyPr/>
          <a:lstStyle/>
          <a:p>
            <a:endParaRPr lang="en-GB"/>
          </a:p>
        </p:txBody>
      </p:sp>
      <p:sp>
        <p:nvSpPr>
          <p:cNvPr id="4" name="Slide Number Placeholder 3"/>
          <p:cNvSpPr>
            <a:spLocks noGrp="1"/>
          </p:cNvSpPr>
          <p:nvPr>
            <p:ph type="sldNum" sz="quarter" idx="12"/>
          </p:nvPr>
        </p:nvSpPr>
        <p:spPr>
          <a:xfrm>
            <a:off x="10469880" y="320040"/>
            <a:ext cx="914400" cy="320040"/>
          </a:xfrm>
        </p:spPr>
        <p:txBody>
          <a:bodyPr/>
          <a:lstStyle/>
          <a:p>
            <a:fld id="{F63C54C0-0AB8-48A9-AE3D-630A8EA29936}" type="slidenum">
              <a:rPr lang="en-GB" smtClean="0"/>
              <a:pPr/>
              <a:t>‹#›</a:t>
            </a:fld>
            <a:endParaRPr lang="en-GB"/>
          </a:p>
        </p:txBody>
      </p:sp>
    </p:spTree>
    <p:extLst>
      <p:ext uri="{BB962C8B-B14F-4D97-AF65-F5344CB8AC3E}">
        <p14:creationId xmlns:p14="http://schemas.microsoft.com/office/powerpoint/2010/main" xmlns="" val="3327555121"/>
      </p:ext>
    </p:extLst>
  </p:cSld>
  <p:clrMapOvr>
    <a:masterClrMapping/>
  </p:clrMapOvr>
  <mc:AlternateContent xmlns:mc="http://schemas.openxmlformats.org/markup-compatibility/2006">
    <mc:Choice xmlns:p14="http://schemas.microsoft.com/office/powerpoint/2010/main" xmlns="" Requires="p14">
      <p:transition spd="slow" p14:dur="3750">
        <p14:prism isContent="1"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bg-BG"/>
              <a:t>Редакт. стил загл. образец</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9C39E0E7-849B-4AA4-862D-85A8A41675D0}" type="datetimeFigureOut">
              <a:rPr lang="en-GB" smtClean="0"/>
              <a:pPr/>
              <a:t>26/10/2020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3C54C0-0AB8-48A9-AE3D-630A8EA29936}" type="slidenum">
              <a:rPr lang="en-GB" smtClean="0"/>
              <a:pPr/>
              <a:t>‹#›</a:t>
            </a:fld>
            <a:endParaRPr lang="en-GB"/>
          </a:p>
        </p:txBody>
      </p:sp>
    </p:spTree>
    <p:extLst>
      <p:ext uri="{BB962C8B-B14F-4D97-AF65-F5344CB8AC3E}">
        <p14:creationId xmlns:p14="http://schemas.microsoft.com/office/powerpoint/2010/main" xmlns="" val="1876633036"/>
      </p:ext>
    </p:extLst>
  </p:cSld>
  <p:clrMapOvr>
    <a:masterClrMapping/>
  </p:clrMapOvr>
  <mc:AlternateContent xmlns:mc="http://schemas.openxmlformats.org/markup-compatibility/2006">
    <mc:Choice xmlns:p14="http://schemas.microsoft.com/office/powerpoint/2010/main" xmlns="" Requires="p14">
      <p:transition spd="slow" p14:dur="3750">
        <p14:prism isContent="1" isInverted="1"/>
      </p:transition>
    </mc:Choice>
    <mc:Fallback>
      <p:transition spd="slow">
        <p:fade/>
      </p:transition>
    </mc:Fallback>
  </mc:AlternateContent>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a:t>Щракнете върху иконата, за да добавите картина</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bg-BG"/>
              <a:t>Редакт. стил загл. образец</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a:xfrm>
            <a:off x="804672" y="320040"/>
            <a:ext cx="3657600" cy="320040"/>
          </a:xfrm>
        </p:spPr>
        <p:txBody>
          <a:bodyPr/>
          <a:lstStyle/>
          <a:p>
            <a:fld id="{9C39E0E7-849B-4AA4-862D-85A8A41675D0}" type="datetimeFigureOut">
              <a:rPr lang="en-GB" smtClean="0"/>
              <a:pPr/>
              <a:t>26/10/2020</a:t>
            </a:fld>
            <a:endParaRPr lang="en-GB"/>
          </a:p>
        </p:txBody>
      </p:sp>
      <p:sp>
        <p:nvSpPr>
          <p:cNvPr id="6" name="Footer Placeholder 5"/>
          <p:cNvSpPr>
            <a:spLocks noGrp="1"/>
          </p:cNvSpPr>
          <p:nvPr>
            <p:ph type="ftr" sz="quarter" idx="11"/>
          </p:nvPr>
        </p:nvSpPr>
        <p:spPr>
          <a:xfrm>
            <a:off x="804672" y="6227064"/>
            <a:ext cx="5942203" cy="320040"/>
          </a:xfrm>
        </p:spPr>
        <p:txBody>
          <a:bodyPr/>
          <a:lstStyle/>
          <a:p>
            <a:endParaRPr lang="en-GB"/>
          </a:p>
        </p:txBody>
      </p:sp>
      <p:sp>
        <p:nvSpPr>
          <p:cNvPr id="7" name="Slide Number Placeholder 6"/>
          <p:cNvSpPr>
            <a:spLocks noGrp="1"/>
          </p:cNvSpPr>
          <p:nvPr>
            <p:ph type="sldNum" sz="quarter" idx="12"/>
          </p:nvPr>
        </p:nvSpPr>
        <p:spPr>
          <a:xfrm>
            <a:off x="5828377" y="320040"/>
            <a:ext cx="914400" cy="320040"/>
          </a:xfrm>
        </p:spPr>
        <p:txBody>
          <a:bodyPr/>
          <a:lstStyle/>
          <a:p>
            <a:fld id="{F63C54C0-0AB8-48A9-AE3D-630A8EA29936}" type="slidenum">
              <a:rPr lang="en-GB" smtClean="0"/>
              <a:pPr/>
              <a:t>‹#›</a:t>
            </a:fld>
            <a:endParaRPr lang="en-GB"/>
          </a:p>
        </p:txBody>
      </p:sp>
    </p:spTree>
    <p:extLst>
      <p:ext uri="{BB962C8B-B14F-4D97-AF65-F5344CB8AC3E}">
        <p14:creationId xmlns:p14="http://schemas.microsoft.com/office/powerpoint/2010/main" xmlns="" val="4106634270"/>
      </p:ext>
    </p:extLst>
  </p:cSld>
  <p:clrMapOvr>
    <a:masterClrMapping/>
  </p:clrMapOvr>
  <mc:AlternateContent xmlns:mc="http://schemas.openxmlformats.org/markup-compatibility/2006">
    <mc:Choice xmlns:p14="http://schemas.microsoft.com/office/powerpoint/2010/main" xmlns="" Requires="p14">
      <p:transition spd="slow" p14:dur="3750">
        <p14:prism isContent="1"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bg-BG"/>
              <a:t>Редакт. стил загл. образец</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9C39E0E7-849B-4AA4-862D-85A8A41675D0}" type="datetimeFigureOut">
              <a:rPr lang="en-GB" smtClean="0"/>
              <a:pPr/>
              <a:t>26/10/2020</a:t>
            </a:fld>
            <a:endParaRPr lang="en-GB"/>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F63C54C0-0AB8-48A9-AE3D-630A8EA29936}" type="slidenum">
              <a:rPr lang="en-GB" smtClean="0"/>
              <a:pPr/>
              <a:t>‹#›</a:t>
            </a:fld>
            <a:endParaRPr lang="en-GB"/>
          </a:p>
        </p:txBody>
      </p:sp>
    </p:spTree>
    <p:extLst>
      <p:ext uri="{BB962C8B-B14F-4D97-AF65-F5344CB8AC3E}">
        <p14:creationId xmlns:p14="http://schemas.microsoft.com/office/powerpoint/2010/main" xmlns="" val="3093133266"/>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mc:AlternateContent xmlns:mc="http://schemas.openxmlformats.org/markup-compatibility/2006">
    <mc:Choice xmlns:p14="http://schemas.microsoft.com/office/powerpoint/2010/main" xmlns="" Requires="p14">
      <p:transition spd="slow" p14:dur="3750">
        <p14:prism isContent="1" isInverted="1"/>
      </p:transition>
    </mc:Choice>
    <mc:Fallback>
      <p:transition spd="slow">
        <p:fade/>
      </p:transition>
    </mc:Fallback>
  </mc:AlternateConten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International_Criminal_Court"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uthenticlove789.wordpress.com/2014/09" TargetMode="External"/><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publicdomainpictures.net/view-image.php?image=39749&amp;picture=child-and-strawberries"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hyperlink" Target="https://www.publicdomainpictures.net/view-image.php?image=39749&amp;picture=child-and-strawberries"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9.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9.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00075" y="2862262"/>
            <a:ext cx="6248399" cy="1375801"/>
          </a:xfrm>
        </p:spPr>
        <p:txBody>
          <a:bodyPr>
            <a:noAutofit/>
          </a:bodyPr>
          <a:lstStyle/>
          <a:p>
            <a:pPr algn="ctr"/>
            <a:r>
              <a:rPr lang="bg-BG" b="1" dirty="0">
                <a:solidFill>
                  <a:schemeClr val="bg1"/>
                </a:solidFill>
                <a:latin typeface="Calibri" panose="020F0502020204030204" pitchFamily="34" charset="0"/>
                <a:cs typeface="Calibri" panose="020F0502020204030204" pitchFamily="34" charset="0"/>
              </a:rPr>
              <a:t/>
            </a:r>
            <a:br>
              <a:rPr lang="bg-BG" b="1" dirty="0">
                <a:solidFill>
                  <a:schemeClr val="bg1"/>
                </a:solidFill>
                <a:latin typeface="Calibri" panose="020F0502020204030204" pitchFamily="34" charset="0"/>
                <a:cs typeface="Calibri" panose="020F0502020204030204" pitchFamily="34" charset="0"/>
              </a:rPr>
            </a:br>
            <a:r>
              <a:rPr lang="bg-BG" b="1" dirty="0">
                <a:solidFill>
                  <a:schemeClr val="bg1"/>
                </a:solidFill>
                <a:latin typeface="Calibri" panose="020F0502020204030204" pitchFamily="34" charset="0"/>
                <a:cs typeface="Calibri" panose="020F0502020204030204" pitchFamily="34" charset="0"/>
              </a:rPr>
              <a:t/>
            </a:r>
            <a:br>
              <a:rPr lang="bg-BG" b="1" dirty="0">
                <a:solidFill>
                  <a:schemeClr val="bg1"/>
                </a:solidFill>
                <a:latin typeface="Calibri" panose="020F0502020204030204" pitchFamily="34" charset="0"/>
                <a:cs typeface="Calibri" panose="020F0502020204030204" pitchFamily="34" charset="0"/>
              </a:rPr>
            </a:br>
            <a:r>
              <a:rPr lang="bg-BG" b="1" dirty="0">
                <a:solidFill>
                  <a:schemeClr val="bg1"/>
                </a:solidFill>
                <a:latin typeface="Calibri" panose="020F0502020204030204" pitchFamily="34" charset="0"/>
                <a:cs typeface="Calibri" panose="020F0502020204030204" pitchFamily="34" charset="0"/>
              </a:rPr>
              <a:t/>
            </a:r>
            <a:br>
              <a:rPr lang="bg-BG" b="1" dirty="0">
                <a:solidFill>
                  <a:schemeClr val="bg1"/>
                </a:solidFill>
                <a:latin typeface="Calibri" panose="020F0502020204030204" pitchFamily="34" charset="0"/>
                <a:cs typeface="Calibri" panose="020F0502020204030204" pitchFamily="34" charset="0"/>
              </a:rPr>
            </a:br>
            <a:r>
              <a:rPr lang="bg-BG" b="1" dirty="0">
                <a:solidFill>
                  <a:schemeClr val="bg1"/>
                </a:solidFill>
                <a:latin typeface="Calibri" panose="020F0502020204030204" pitchFamily="34" charset="0"/>
                <a:cs typeface="Calibri" panose="020F0502020204030204" pitchFamily="34" charset="0"/>
              </a:rPr>
              <a:t/>
            </a:r>
            <a:br>
              <a:rPr lang="bg-BG" b="1" dirty="0">
                <a:solidFill>
                  <a:schemeClr val="bg1"/>
                </a:solidFill>
                <a:latin typeface="Calibri" panose="020F0502020204030204" pitchFamily="34" charset="0"/>
                <a:cs typeface="Calibri" panose="020F0502020204030204" pitchFamily="34" charset="0"/>
              </a:rPr>
            </a:br>
            <a:r>
              <a:rPr lang="bg-BG" b="1" dirty="0">
                <a:solidFill>
                  <a:schemeClr val="bg1"/>
                </a:solidFill>
                <a:latin typeface="Calibri" panose="020F0502020204030204" pitchFamily="34" charset="0"/>
                <a:cs typeface="Calibri" panose="020F0502020204030204" pitchFamily="34" charset="0"/>
              </a:rPr>
              <a:t/>
            </a:r>
            <a:br>
              <a:rPr lang="bg-BG" b="1" dirty="0">
                <a:solidFill>
                  <a:schemeClr val="bg1"/>
                </a:solidFill>
                <a:latin typeface="Calibri" panose="020F0502020204030204" pitchFamily="34" charset="0"/>
                <a:cs typeface="Calibri" panose="020F0502020204030204" pitchFamily="34" charset="0"/>
              </a:rPr>
            </a:br>
            <a:r>
              <a:rPr lang="bg-BG" b="1" dirty="0">
                <a:solidFill>
                  <a:schemeClr val="bg1"/>
                </a:solidFill>
                <a:latin typeface="Calibri" panose="020F0502020204030204" pitchFamily="34" charset="0"/>
                <a:cs typeface="Calibri" panose="020F0502020204030204" pitchFamily="34" charset="0"/>
              </a:rPr>
              <a:t>ПОСЛЕДИЦИ ОТ ДОМАШНО НАСИЛИЕ ВЪРХУ ДЕЦАТА</a:t>
            </a:r>
            <a:r>
              <a:rPr lang="bg-BG" sz="100" b="1" dirty="0">
                <a:solidFill>
                  <a:schemeClr val="bg1"/>
                </a:solidFill>
                <a:latin typeface="Calibri" panose="020F0502020204030204" pitchFamily="34" charset="0"/>
                <a:cs typeface="Calibri" panose="020F0502020204030204" pitchFamily="34" charset="0"/>
              </a:rPr>
              <a:t/>
            </a:r>
            <a:br>
              <a:rPr lang="bg-BG" sz="100" b="1" dirty="0">
                <a:solidFill>
                  <a:schemeClr val="bg1"/>
                </a:solidFill>
                <a:latin typeface="Calibri" panose="020F0502020204030204" pitchFamily="34" charset="0"/>
                <a:cs typeface="Calibri" panose="020F0502020204030204" pitchFamily="34" charset="0"/>
              </a:rPr>
            </a:br>
            <a:r>
              <a:rPr lang="bg-BG" sz="100" b="1" dirty="0">
                <a:solidFill>
                  <a:schemeClr val="bg1"/>
                </a:solidFill>
                <a:latin typeface="Calibri" panose="020F0502020204030204" pitchFamily="34" charset="0"/>
                <a:cs typeface="Calibri" panose="020F0502020204030204" pitchFamily="34" charset="0"/>
              </a:rPr>
              <a:t/>
            </a:r>
            <a:br>
              <a:rPr lang="bg-BG" sz="100" b="1" dirty="0">
                <a:solidFill>
                  <a:schemeClr val="bg1"/>
                </a:solidFill>
                <a:latin typeface="Calibri" panose="020F0502020204030204" pitchFamily="34" charset="0"/>
                <a:cs typeface="Calibri" panose="020F0502020204030204" pitchFamily="34" charset="0"/>
              </a:rPr>
            </a:br>
            <a:r>
              <a:rPr lang="bg-BG" sz="100" b="1" dirty="0">
                <a:solidFill>
                  <a:schemeClr val="bg1"/>
                </a:solidFill>
                <a:latin typeface="Calibri" panose="020F0502020204030204" pitchFamily="34" charset="0"/>
                <a:cs typeface="Calibri" panose="020F0502020204030204" pitchFamily="34" charset="0"/>
              </a:rPr>
              <a:t/>
            </a:r>
            <a:br>
              <a:rPr lang="bg-BG" sz="100" b="1" dirty="0">
                <a:solidFill>
                  <a:schemeClr val="bg1"/>
                </a:solidFill>
                <a:latin typeface="Calibri" panose="020F0502020204030204" pitchFamily="34" charset="0"/>
                <a:cs typeface="Calibri" panose="020F0502020204030204" pitchFamily="34" charset="0"/>
              </a:rPr>
            </a:br>
            <a:r>
              <a:rPr lang="bg-BG" sz="100" b="1" dirty="0">
                <a:solidFill>
                  <a:schemeClr val="bg1"/>
                </a:solidFill>
                <a:latin typeface="Calibri" panose="020F0502020204030204" pitchFamily="34" charset="0"/>
                <a:cs typeface="Calibri" panose="020F0502020204030204" pitchFamily="34" charset="0"/>
              </a:rPr>
              <a:t/>
            </a:r>
            <a:br>
              <a:rPr lang="bg-BG" sz="100" b="1" dirty="0">
                <a:solidFill>
                  <a:schemeClr val="bg1"/>
                </a:solidFill>
                <a:latin typeface="Calibri" panose="020F0502020204030204" pitchFamily="34" charset="0"/>
                <a:cs typeface="Calibri" panose="020F0502020204030204" pitchFamily="34" charset="0"/>
              </a:rPr>
            </a:br>
            <a:r>
              <a:rPr lang="bg-BG" sz="100" b="1" dirty="0">
                <a:solidFill>
                  <a:schemeClr val="bg1"/>
                </a:solidFill>
                <a:latin typeface="Calibri" panose="020F0502020204030204" pitchFamily="34" charset="0"/>
                <a:cs typeface="Calibri" panose="020F0502020204030204" pitchFamily="34" charset="0"/>
              </a:rPr>
              <a:t/>
            </a:r>
            <a:br>
              <a:rPr lang="bg-BG" sz="100" b="1" dirty="0">
                <a:solidFill>
                  <a:schemeClr val="bg1"/>
                </a:solidFill>
                <a:latin typeface="Calibri" panose="020F0502020204030204" pitchFamily="34" charset="0"/>
                <a:cs typeface="Calibri" panose="020F0502020204030204" pitchFamily="34" charset="0"/>
              </a:rPr>
            </a:br>
            <a:r>
              <a:rPr lang="bg-BG" sz="100" b="1" dirty="0">
                <a:solidFill>
                  <a:schemeClr val="bg1"/>
                </a:solidFill>
                <a:latin typeface="Calibri" panose="020F0502020204030204" pitchFamily="34" charset="0"/>
                <a:cs typeface="Calibri" panose="020F0502020204030204" pitchFamily="34" charset="0"/>
              </a:rPr>
              <a:t/>
            </a:r>
            <a:br>
              <a:rPr lang="bg-BG" sz="100" b="1" dirty="0">
                <a:solidFill>
                  <a:schemeClr val="bg1"/>
                </a:solidFill>
                <a:latin typeface="Calibri" panose="020F0502020204030204" pitchFamily="34" charset="0"/>
                <a:cs typeface="Calibri" panose="020F0502020204030204" pitchFamily="34" charset="0"/>
              </a:rPr>
            </a:br>
            <a:r>
              <a:rPr lang="bg-BG" sz="100" b="1" dirty="0">
                <a:solidFill>
                  <a:schemeClr val="bg1"/>
                </a:solidFill>
                <a:latin typeface="Calibri" panose="020F0502020204030204" pitchFamily="34" charset="0"/>
                <a:cs typeface="Calibri" panose="020F0502020204030204" pitchFamily="34" charset="0"/>
              </a:rPr>
              <a:t/>
            </a:r>
            <a:br>
              <a:rPr lang="bg-BG" sz="100" b="1" dirty="0">
                <a:solidFill>
                  <a:schemeClr val="bg1"/>
                </a:solidFill>
                <a:latin typeface="Calibri" panose="020F0502020204030204" pitchFamily="34" charset="0"/>
                <a:cs typeface="Calibri" panose="020F0502020204030204" pitchFamily="34" charset="0"/>
              </a:rPr>
            </a:br>
            <a:r>
              <a:rPr lang="bg-BG" sz="100" b="1" dirty="0">
                <a:solidFill>
                  <a:schemeClr val="bg1"/>
                </a:solidFill>
                <a:latin typeface="Calibri" panose="020F0502020204030204" pitchFamily="34" charset="0"/>
                <a:cs typeface="Calibri" panose="020F0502020204030204" pitchFamily="34" charset="0"/>
              </a:rPr>
              <a:t/>
            </a:r>
            <a:br>
              <a:rPr lang="bg-BG" sz="100" b="1" dirty="0">
                <a:solidFill>
                  <a:schemeClr val="bg1"/>
                </a:solidFill>
                <a:latin typeface="Calibri" panose="020F0502020204030204" pitchFamily="34" charset="0"/>
                <a:cs typeface="Calibri" panose="020F0502020204030204" pitchFamily="34" charset="0"/>
              </a:rPr>
            </a:br>
            <a:r>
              <a:rPr lang="bg-BG" sz="100" b="1" dirty="0">
                <a:solidFill>
                  <a:schemeClr val="bg1"/>
                </a:solidFill>
                <a:latin typeface="Calibri" panose="020F0502020204030204" pitchFamily="34" charset="0"/>
                <a:cs typeface="Calibri" panose="020F0502020204030204" pitchFamily="34" charset="0"/>
              </a:rPr>
              <a:t/>
            </a:r>
            <a:br>
              <a:rPr lang="bg-BG" sz="100" b="1" dirty="0">
                <a:solidFill>
                  <a:schemeClr val="bg1"/>
                </a:solidFill>
                <a:latin typeface="Calibri" panose="020F0502020204030204" pitchFamily="34" charset="0"/>
                <a:cs typeface="Calibri" panose="020F0502020204030204" pitchFamily="34" charset="0"/>
              </a:rPr>
            </a:br>
            <a:r>
              <a:rPr lang="bg-BG" sz="100" b="1" dirty="0">
                <a:solidFill>
                  <a:schemeClr val="bg1"/>
                </a:solidFill>
                <a:latin typeface="Calibri" panose="020F0502020204030204" pitchFamily="34" charset="0"/>
                <a:cs typeface="Calibri" panose="020F0502020204030204" pitchFamily="34" charset="0"/>
              </a:rPr>
              <a:t/>
            </a:r>
            <a:br>
              <a:rPr lang="bg-BG" sz="100" b="1" dirty="0">
                <a:solidFill>
                  <a:schemeClr val="bg1"/>
                </a:solidFill>
                <a:latin typeface="Calibri" panose="020F0502020204030204" pitchFamily="34" charset="0"/>
                <a:cs typeface="Calibri" panose="020F0502020204030204" pitchFamily="34" charset="0"/>
              </a:rPr>
            </a:br>
            <a:r>
              <a:rPr lang="bg-BG" sz="100" b="1" dirty="0">
                <a:solidFill>
                  <a:schemeClr val="bg1"/>
                </a:solidFill>
                <a:latin typeface="Calibri" panose="020F0502020204030204" pitchFamily="34" charset="0"/>
                <a:cs typeface="Calibri" panose="020F0502020204030204" pitchFamily="34" charset="0"/>
              </a:rPr>
              <a:t/>
            </a:r>
            <a:br>
              <a:rPr lang="bg-BG" sz="100" b="1" dirty="0">
                <a:solidFill>
                  <a:schemeClr val="bg1"/>
                </a:solidFill>
                <a:latin typeface="Calibri" panose="020F0502020204030204" pitchFamily="34" charset="0"/>
                <a:cs typeface="Calibri" panose="020F0502020204030204" pitchFamily="34" charset="0"/>
              </a:rPr>
            </a:br>
            <a:endParaRPr lang="en-GB" b="1" dirty="0">
              <a:solidFill>
                <a:schemeClr val="bg1"/>
              </a:solidFill>
              <a:latin typeface="Calibri" panose="020F0502020204030204" pitchFamily="34" charset="0"/>
              <a:cs typeface="Calibri" panose="020F0502020204030204" pitchFamily="34" charset="0"/>
            </a:endParaRPr>
          </a:p>
        </p:txBody>
      </p:sp>
      <p:pic>
        <p:nvPicPr>
          <p:cNvPr id="15" name="Picture 2">
            <a:extLst>
              <a:ext uri="{FF2B5EF4-FFF2-40B4-BE49-F238E27FC236}">
                <a16:creationId xmlns:a16="http://schemas.microsoft.com/office/drawing/2014/main" xmlns="" id="{B1FA7503-047F-4DCF-A810-7714024A028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3050" y="301531"/>
            <a:ext cx="2315884" cy="898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Картина 28">
            <a:extLst>
              <a:ext uri="{FF2B5EF4-FFF2-40B4-BE49-F238E27FC236}">
                <a16:creationId xmlns:a16="http://schemas.microsoft.com/office/drawing/2014/main" xmlns="" id="{A63F29B8-BE88-415A-9C3E-417572EE553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34175" y="1695450"/>
            <a:ext cx="5457825" cy="3209925"/>
          </a:xfrm>
          <a:prstGeom prst="rect">
            <a:avLst/>
          </a:prstGeom>
        </p:spPr>
      </p:pic>
      <p:pic>
        <p:nvPicPr>
          <p:cNvPr id="31" name="Картина 30">
            <a:extLst>
              <a:ext uri="{FF2B5EF4-FFF2-40B4-BE49-F238E27FC236}">
                <a16:creationId xmlns:a16="http://schemas.microsoft.com/office/drawing/2014/main" xmlns="" id="{FB60FFB8-E678-4CEA-ACB9-05A0B9FF4A44}"/>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36217"/>
          <a:stretch/>
        </p:blipFill>
        <p:spPr>
          <a:xfrm>
            <a:off x="9429750" y="123825"/>
            <a:ext cx="2071687" cy="1409700"/>
          </a:xfrm>
          <a:prstGeom prst="rect">
            <a:avLst/>
          </a:prstGeom>
        </p:spPr>
      </p:pic>
      <p:sp>
        <p:nvSpPr>
          <p:cNvPr id="34" name="Текстово поле 33">
            <a:extLst>
              <a:ext uri="{FF2B5EF4-FFF2-40B4-BE49-F238E27FC236}">
                <a16:creationId xmlns:a16="http://schemas.microsoft.com/office/drawing/2014/main" xmlns="" id="{9E85AB6C-B583-49BD-B675-7420D740C30D}"/>
              </a:ext>
            </a:extLst>
          </p:cNvPr>
          <p:cNvSpPr txBox="1"/>
          <p:nvPr/>
        </p:nvSpPr>
        <p:spPr>
          <a:xfrm>
            <a:off x="921404" y="5349180"/>
            <a:ext cx="10580033" cy="1384995"/>
          </a:xfrm>
          <a:prstGeom prst="rect">
            <a:avLst/>
          </a:prstGeom>
          <a:noFill/>
        </p:spPr>
        <p:txBody>
          <a:bodyPr wrap="square">
            <a:spAutoFit/>
          </a:bodyPr>
          <a:lstStyle/>
          <a:p>
            <a:pPr algn="ctr"/>
            <a:r>
              <a:rPr lang="ru-RU" sz="2800" dirty="0">
                <a:effectLst/>
                <a:latin typeface="Calibri" panose="020F0502020204030204" pitchFamily="34" charset="0"/>
                <a:ea typeface="Times New Roman" panose="02020603050405020304" pitchFamily="18" charset="0"/>
                <a:cs typeface="Calibri" panose="020F0502020204030204" pitchFamily="34" charset="0"/>
              </a:rPr>
              <a:t>Проект </a:t>
            </a:r>
            <a:r>
              <a:rPr lang="en-GB" sz="2800" dirty="0">
                <a:effectLst/>
                <a:latin typeface="Calibri" panose="020F0502020204030204" pitchFamily="34" charset="0"/>
                <a:ea typeface="Times New Roman" panose="02020603050405020304" pitchFamily="18" charset="0"/>
                <a:cs typeface="Calibri" panose="020F0502020204030204" pitchFamily="34" charset="0"/>
              </a:rPr>
              <a:t>“</a:t>
            </a:r>
            <a:r>
              <a:rPr lang="ru-RU" sz="2800" dirty="0">
                <a:effectLst/>
                <a:latin typeface="Calibri" panose="020F0502020204030204" pitchFamily="34" charset="0"/>
                <a:ea typeface="Times New Roman" panose="02020603050405020304" pitchFamily="18" charset="0"/>
                <a:cs typeface="Calibri" panose="020F0502020204030204" pitchFamily="34" charset="0"/>
              </a:rPr>
              <a:t>Координирана подкрепа на пострадали от домашно насилие  и работа с извършители по Закона за защита от домашно насилие в област Русе</a:t>
            </a:r>
            <a:r>
              <a:rPr lang="en-GB" sz="2800" dirty="0">
                <a:effectLst/>
                <a:latin typeface="Calibri" panose="020F0502020204030204" pitchFamily="34" charset="0"/>
                <a:ea typeface="Times New Roman" panose="02020603050405020304" pitchFamily="18" charset="0"/>
                <a:cs typeface="Calibri" panose="020F0502020204030204" pitchFamily="34" charset="0"/>
              </a:rPr>
              <a:t>”</a:t>
            </a:r>
            <a:endParaRPr lang="bg-BG"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628790823"/>
      </p:ext>
    </p:extLst>
  </p:cSld>
  <p:clrMapOvr>
    <a:masterClrMapping/>
  </p:clrMapOvr>
  <mc:AlternateContent xmlns:mc="http://schemas.openxmlformats.org/markup-compatibility/2006">
    <mc:Choice xmlns:p14="http://schemas.microsoft.com/office/powerpoint/2010/main" xmlns="" Requires="p14">
      <p:transition spd="slow" p14:dur="3750">
        <p14:prism isContent="1" isInverted="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Текстово поле 14"/>
          <p:cNvSpPr txBox="1"/>
          <p:nvPr/>
        </p:nvSpPr>
        <p:spPr>
          <a:xfrm>
            <a:off x="1823293" y="1201018"/>
            <a:ext cx="8349407" cy="769441"/>
          </a:xfrm>
          <a:prstGeom prst="rect">
            <a:avLst/>
          </a:prstGeom>
          <a:noFill/>
        </p:spPr>
        <p:txBody>
          <a:bodyPr vert="horz" wrap="square" rtlCol="0">
            <a:spAutoFit/>
          </a:bodyPr>
          <a:lstStyle/>
          <a:p>
            <a:pPr algn="ctr"/>
            <a:r>
              <a:rPr lang="bg-BG" sz="2200" b="1" dirty="0">
                <a:solidFill>
                  <a:schemeClr val="bg1"/>
                </a:solidFill>
                <a:latin typeface="Calibri" panose="020F0502020204030204" pitchFamily="34" charset="0"/>
                <a:cs typeface="Calibri" panose="020F0502020204030204" pitchFamily="34" charset="0"/>
              </a:rPr>
              <a:t>МЕРКИ ЗА ЗАКРИЛА НА ДЕЦАТА В СЛУЧАИТЕ НА ДОМАШНО НАСИЛИЕ</a:t>
            </a:r>
            <a:endParaRPr lang="bg-BG" sz="2200" b="1" dirty="0">
              <a:solidFill>
                <a:schemeClr val="bg1"/>
              </a:solidFill>
            </a:endParaRPr>
          </a:p>
        </p:txBody>
      </p:sp>
      <p:pic>
        <p:nvPicPr>
          <p:cNvPr id="5" name="Картина 4">
            <a:extLst>
              <a:ext uri="{FF2B5EF4-FFF2-40B4-BE49-F238E27FC236}">
                <a16:creationId xmlns:a16="http://schemas.microsoft.com/office/drawing/2014/main" xmlns="" id="{7333E297-88E6-4396-AF17-19EBE4645B1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21134" y="71438"/>
            <a:ext cx="1342278" cy="1342278"/>
          </a:xfrm>
          <a:prstGeom prst="rect">
            <a:avLst/>
          </a:prstGeom>
        </p:spPr>
      </p:pic>
      <p:sp>
        <p:nvSpPr>
          <p:cNvPr id="8" name="Текстово поле 7">
            <a:extLst>
              <a:ext uri="{FF2B5EF4-FFF2-40B4-BE49-F238E27FC236}">
                <a16:creationId xmlns:a16="http://schemas.microsoft.com/office/drawing/2014/main" xmlns="" id="{AA855269-7898-482E-899E-586B917B0481}"/>
              </a:ext>
            </a:extLst>
          </p:cNvPr>
          <p:cNvSpPr txBox="1"/>
          <p:nvPr/>
        </p:nvSpPr>
        <p:spPr>
          <a:xfrm>
            <a:off x="1719264" y="1970459"/>
            <a:ext cx="8834436" cy="3108543"/>
          </a:xfrm>
          <a:prstGeom prst="rect">
            <a:avLst/>
          </a:prstGeom>
          <a:noFill/>
        </p:spPr>
        <p:txBody>
          <a:bodyPr wrap="square" rtlCol="0">
            <a:spAutoFit/>
          </a:bodyPr>
          <a:lstStyle/>
          <a:p>
            <a:pPr algn="ctr"/>
            <a:r>
              <a:rPr lang="bg-BG" sz="2800" u="sng" dirty="0">
                <a:solidFill>
                  <a:schemeClr val="bg1"/>
                </a:solidFill>
                <a:latin typeface="Calibri" panose="020F0502020204030204" pitchFamily="34" charset="0"/>
                <a:cs typeface="Calibri" panose="020F0502020204030204" pitchFamily="34" charset="0"/>
              </a:rPr>
              <a:t>Заповед за закрила на дете</a:t>
            </a:r>
            <a:r>
              <a:rPr lang="en-US" sz="2800" u="sng" dirty="0">
                <a:solidFill>
                  <a:schemeClr val="bg1"/>
                </a:solidFill>
                <a:latin typeface="Calibri" panose="020F0502020204030204" pitchFamily="34" charset="0"/>
                <a:cs typeface="Calibri" panose="020F0502020204030204" pitchFamily="34" charset="0"/>
              </a:rPr>
              <a:t> </a:t>
            </a:r>
            <a:r>
              <a:rPr lang="bg-BG" sz="2800" u="sng" dirty="0">
                <a:solidFill>
                  <a:schemeClr val="bg1"/>
                </a:solidFill>
                <a:latin typeface="Calibri" panose="020F0502020204030204" pitchFamily="34" charset="0"/>
                <a:cs typeface="Calibri" panose="020F0502020204030204" pitchFamily="34" charset="0"/>
              </a:rPr>
              <a:t>може да бъде поискана от:</a:t>
            </a:r>
          </a:p>
          <a:p>
            <a:pPr algn="just"/>
            <a:endParaRPr lang="bg-BG" sz="2800" i="0" u="sng" strike="noStrike" baseline="0" dirty="0">
              <a:solidFill>
                <a:schemeClr val="bg1"/>
              </a:solidFill>
              <a:latin typeface="Calibri" panose="020F0502020204030204" pitchFamily="34" charset="0"/>
              <a:cs typeface="Calibri" panose="020F0502020204030204" pitchFamily="34" charset="0"/>
            </a:endParaRPr>
          </a:p>
          <a:p>
            <a:pPr marL="514350" indent="-514350" algn="just">
              <a:buAutoNum type="arabicParenR"/>
            </a:pPr>
            <a:r>
              <a:rPr lang="bg-BG" sz="2800" i="1" strike="noStrike" baseline="0" dirty="0">
                <a:solidFill>
                  <a:schemeClr val="bg1"/>
                </a:solidFill>
                <a:latin typeface="Calibri" panose="020F0502020204030204" pitchFamily="34" charset="0"/>
                <a:cs typeface="Calibri" panose="020F0502020204030204" pitchFamily="34" charset="0"/>
              </a:rPr>
              <a:t>родителя, който не е извършил насилието</a:t>
            </a:r>
          </a:p>
          <a:p>
            <a:pPr marL="514350" indent="-514350" algn="just">
              <a:buAutoNum type="arabicParenR"/>
            </a:pPr>
            <a:r>
              <a:rPr lang="bg-BG" sz="2800" i="1" dirty="0">
                <a:solidFill>
                  <a:schemeClr val="bg1"/>
                </a:solidFill>
                <a:latin typeface="Calibri" panose="020F0502020204030204" pitchFamily="34" charset="0"/>
                <a:cs typeface="Calibri" panose="020F0502020204030204" pitchFamily="34" charset="0"/>
              </a:rPr>
              <a:t>пострадалото дете, ако е навършило 14 г.</a:t>
            </a:r>
          </a:p>
          <a:p>
            <a:pPr marL="514350" indent="-514350" algn="just">
              <a:buAutoNum type="arabicParenR"/>
            </a:pPr>
            <a:r>
              <a:rPr lang="ru-RU" sz="2800" i="1" dirty="0">
                <a:solidFill>
                  <a:schemeClr val="bg1"/>
                </a:solidFill>
                <a:latin typeface="Calibri" panose="020F0502020204030204" pitchFamily="34" charset="0"/>
                <a:cs typeface="Calibri" panose="020F0502020204030204" pitchFamily="34" charset="0"/>
              </a:rPr>
              <a:t>от брат, сестра или роднина по пряка линия</a:t>
            </a:r>
          </a:p>
          <a:p>
            <a:pPr marL="514350" indent="-514350" algn="just">
              <a:buAutoNum type="arabicParenR"/>
            </a:pPr>
            <a:r>
              <a:rPr lang="ru-RU" sz="2800" i="1" dirty="0">
                <a:solidFill>
                  <a:schemeClr val="bg1"/>
                </a:solidFill>
                <a:latin typeface="Calibri" panose="020F0502020204030204" pitchFamily="34" charset="0"/>
                <a:cs typeface="Calibri" panose="020F0502020204030204" pitchFamily="34" charset="0"/>
              </a:rPr>
              <a:t>от попечителя/настойника</a:t>
            </a:r>
          </a:p>
          <a:p>
            <a:pPr marL="514350" indent="-514350" algn="just">
              <a:buAutoNum type="arabicParenR"/>
            </a:pPr>
            <a:r>
              <a:rPr lang="ru-RU" sz="2800" i="1" dirty="0">
                <a:solidFill>
                  <a:schemeClr val="bg1"/>
                </a:solidFill>
                <a:latin typeface="Calibri" panose="020F0502020204030204" pitchFamily="34" charset="0"/>
                <a:cs typeface="Calibri" panose="020F0502020204030204" pitchFamily="34" charset="0"/>
              </a:rPr>
              <a:t>от директор на дирекция </a:t>
            </a:r>
            <a:r>
              <a:rPr lang="en-GB" sz="2800" i="1" dirty="0">
                <a:solidFill>
                  <a:schemeClr val="bg1"/>
                </a:solidFill>
                <a:latin typeface="Calibri" panose="020F0502020204030204" pitchFamily="34" charset="0"/>
                <a:cs typeface="Calibri" panose="020F0502020204030204" pitchFamily="34" charset="0"/>
              </a:rPr>
              <a:t>“</a:t>
            </a:r>
            <a:r>
              <a:rPr lang="bg-BG" sz="2800" i="1" dirty="0">
                <a:solidFill>
                  <a:schemeClr val="bg1"/>
                </a:solidFill>
                <a:latin typeface="Calibri" panose="020F0502020204030204" pitchFamily="34" charset="0"/>
                <a:cs typeface="Calibri" panose="020F0502020204030204" pitchFamily="34" charset="0"/>
              </a:rPr>
              <a:t>Социално подпомагане“</a:t>
            </a:r>
            <a:endParaRPr lang="ru-RU" sz="2800" i="1" strike="noStrike" baseline="0" dirty="0">
              <a:solidFill>
                <a:schemeClr val="bg1"/>
              </a:solidFill>
              <a:latin typeface="Calibri" panose="020F0502020204030204" pitchFamily="34" charset="0"/>
              <a:cs typeface="Calibri" panose="020F0502020204030204" pitchFamily="34" charset="0"/>
            </a:endParaRPr>
          </a:p>
        </p:txBody>
      </p:sp>
      <p:pic>
        <p:nvPicPr>
          <p:cNvPr id="10" name="Picture 2">
            <a:extLst>
              <a:ext uri="{FF2B5EF4-FFF2-40B4-BE49-F238E27FC236}">
                <a16:creationId xmlns:a16="http://schemas.microsoft.com/office/drawing/2014/main" xmlns="" id="{4C358306-5CE6-4F85-9EAF-968C50FEE9F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0741" y="157486"/>
            <a:ext cx="1988345"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6031913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Текстово поле 14"/>
          <p:cNvSpPr txBox="1"/>
          <p:nvPr/>
        </p:nvSpPr>
        <p:spPr>
          <a:xfrm>
            <a:off x="1823293" y="1201018"/>
            <a:ext cx="8349407" cy="769441"/>
          </a:xfrm>
          <a:prstGeom prst="rect">
            <a:avLst/>
          </a:prstGeom>
          <a:noFill/>
        </p:spPr>
        <p:txBody>
          <a:bodyPr vert="horz" wrap="square" rtlCol="0">
            <a:spAutoFit/>
          </a:bodyPr>
          <a:lstStyle/>
          <a:p>
            <a:pPr algn="ctr"/>
            <a:r>
              <a:rPr lang="bg-BG" sz="2200" b="1" dirty="0">
                <a:solidFill>
                  <a:schemeClr val="bg1"/>
                </a:solidFill>
                <a:latin typeface="Calibri" panose="020F0502020204030204" pitchFamily="34" charset="0"/>
                <a:cs typeface="Calibri" panose="020F0502020204030204" pitchFamily="34" charset="0"/>
              </a:rPr>
              <a:t>МЕРКИ ЗА ЗАКРИЛА НА ДЕЦАТА В СЛУЧАИТЕ НА ДОМАШНО НАСИЛИЕ</a:t>
            </a:r>
            <a:endParaRPr lang="bg-BG" sz="2200" b="1" dirty="0">
              <a:solidFill>
                <a:schemeClr val="bg1"/>
              </a:solidFill>
            </a:endParaRPr>
          </a:p>
        </p:txBody>
      </p:sp>
      <p:pic>
        <p:nvPicPr>
          <p:cNvPr id="5" name="Картина 4">
            <a:extLst>
              <a:ext uri="{FF2B5EF4-FFF2-40B4-BE49-F238E27FC236}">
                <a16:creationId xmlns:a16="http://schemas.microsoft.com/office/drawing/2014/main" xmlns="" id="{7333E297-88E6-4396-AF17-19EBE4645B1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21134" y="71438"/>
            <a:ext cx="1342278" cy="1342278"/>
          </a:xfrm>
          <a:prstGeom prst="rect">
            <a:avLst/>
          </a:prstGeom>
        </p:spPr>
      </p:pic>
      <p:sp>
        <p:nvSpPr>
          <p:cNvPr id="8" name="Текстово поле 7">
            <a:extLst>
              <a:ext uri="{FF2B5EF4-FFF2-40B4-BE49-F238E27FC236}">
                <a16:creationId xmlns:a16="http://schemas.microsoft.com/office/drawing/2014/main" xmlns="" id="{AA855269-7898-482E-899E-586B917B0481}"/>
              </a:ext>
            </a:extLst>
          </p:cNvPr>
          <p:cNvSpPr txBox="1"/>
          <p:nvPr/>
        </p:nvSpPr>
        <p:spPr>
          <a:xfrm>
            <a:off x="1719264" y="1970459"/>
            <a:ext cx="8834436" cy="3108543"/>
          </a:xfrm>
          <a:prstGeom prst="rect">
            <a:avLst/>
          </a:prstGeom>
          <a:noFill/>
        </p:spPr>
        <p:txBody>
          <a:bodyPr wrap="square" rtlCol="0">
            <a:spAutoFit/>
          </a:bodyPr>
          <a:lstStyle/>
          <a:p>
            <a:pPr marL="571500" indent="-571500" algn="just">
              <a:buAutoNum type="romanUcPeriod"/>
            </a:pPr>
            <a:r>
              <a:rPr lang="bg-BG" sz="2800" strike="noStrike" baseline="0" dirty="0">
                <a:solidFill>
                  <a:schemeClr val="bg1"/>
                </a:solidFill>
                <a:latin typeface="Calibri" panose="020F0502020204030204" pitchFamily="34" charset="0"/>
                <a:cs typeface="Calibri" panose="020F0502020204030204" pitchFamily="34" charset="0"/>
              </a:rPr>
              <a:t>Определяне място на пребиваване на детето.</a:t>
            </a:r>
          </a:p>
          <a:p>
            <a:pPr marL="571500" indent="-571500" algn="just">
              <a:buAutoNum type="romanUcPeriod"/>
            </a:pPr>
            <a:r>
              <a:rPr lang="bg-BG" sz="2800" dirty="0">
                <a:solidFill>
                  <a:schemeClr val="bg1"/>
                </a:solidFill>
                <a:latin typeface="Calibri" panose="020F0502020204030204" pitchFamily="34" charset="0"/>
                <a:cs typeface="Calibri" panose="020F0502020204030204" pitchFamily="34" charset="0"/>
              </a:rPr>
              <a:t>Извеждане от семейството.</a:t>
            </a:r>
          </a:p>
          <a:p>
            <a:pPr marL="571500" indent="-571500" algn="just">
              <a:buAutoNum type="romanUcPeriod"/>
            </a:pPr>
            <a:r>
              <a:rPr lang="bg-BG" sz="2800" strike="noStrike" baseline="0" dirty="0">
                <a:solidFill>
                  <a:schemeClr val="bg1"/>
                </a:solidFill>
                <a:latin typeface="Calibri" panose="020F0502020204030204" pitchFamily="34" charset="0"/>
                <a:cs typeface="Calibri" panose="020F0502020204030204" pitchFamily="34" charset="0"/>
              </a:rPr>
              <a:t>По</a:t>
            </a:r>
            <a:r>
              <a:rPr lang="bg-BG" sz="2800" dirty="0">
                <a:solidFill>
                  <a:schemeClr val="bg1"/>
                </a:solidFill>
                <a:latin typeface="Calibri" panose="020F0502020204030204" pitchFamily="34" charset="0"/>
                <a:cs typeface="Calibri" panose="020F0502020204030204" pitchFamily="34" charset="0"/>
              </a:rPr>
              <a:t>лицейска закрила, вкл. настаняване в безопасна институция за 48 часа.</a:t>
            </a:r>
          </a:p>
          <a:p>
            <a:pPr marL="571500" indent="-571500" algn="just">
              <a:buAutoNum type="romanUcPeriod"/>
            </a:pPr>
            <a:r>
              <a:rPr lang="bg-BG" sz="2800" strike="noStrike" baseline="0" dirty="0">
                <a:solidFill>
                  <a:schemeClr val="bg1"/>
                </a:solidFill>
                <a:latin typeface="Calibri" panose="020F0502020204030204" pitchFamily="34" charset="0"/>
                <a:cs typeface="Calibri" panose="020F0502020204030204" pitchFamily="34" charset="0"/>
              </a:rPr>
              <a:t>Ограничаване родителските права на извършителя на насилието по молба на прокуратурата / другия родител.</a:t>
            </a:r>
            <a:endParaRPr lang="ru-RU" sz="2800" strike="noStrike" baseline="0" dirty="0">
              <a:solidFill>
                <a:schemeClr val="bg1"/>
              </a:solidFill>
              <a:latin typeface="Calibri" panose="020F0502020204030204" pitchFamily="34" charset="0"/>
              <a:cs typeface="Calibri" panose="020F0502020204030204" pitchFamily="34" charset="0"/>
            </a:endParaRPr>
          </a:p>
        </p:txBody>
      </p:sp>
      <p:pic>
        <p:nvPicPr>
          <p:cNvPr id="10" name="Picture 2">
            <a:extLst>
              <a:ext uri="{FF2B5EF4-FFF2-40B4-BE49-F238E27FC236}">
                <a16:creationId xmlns:a16="http://schemas.microsoft.com/office/drawing/2014/main" xmlns="" id="{4C358306-5CE6-4F85-9EAF-968C50FEE9F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0741" y="157486"/>
            <a:ext cx="1988345"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0028244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690607C7-6CE3-4F4C-8426-CF429F93D985}"/>
              </a:ext>
            </a:extLst>
          </p:cNvPr>
          <p:cNvSpPr>
            <a:spLocks noGrp="1"/>
          </p:cNvSpPr>
          <p:nvPr>
            <p:ph type="title"/>
          </p:nvPr>
        </p:nvSpPr>
        <p:spPr/>
        <p:txBody>
          <a:bodyPr>
            <a:noAutofit/>
          </a:bodyPr>
          <a:lstStyle/>
          <a:p>
            <a:pPr algn="ctr"/>
            <a:r>
              <a:rPr lang="bg-BG" sz="3200" b="1" dirty="0">
                <a:latin typeface="Calibri" panose="020F0502020204030204" pitchFamily="34" charset="0"/>
                <a:cs typeface="Calibri" panose="020F0502020204030204" pitchFamily="34" charset="0"/>
              </a:rPr>
              <a:t>КОИ ЧОВЕШКИ ПРАВА СА НАРУШЕНИ В СЛУЧАИТЕ НА НАСИЛИЕ НАД ДЕТЕ</a:t>
            </a:r>
          </a:p>
        </p:txBody>
      </p:sp>
      <p:sp>
        <p:nvSpPr>
          <p:cNvPr id="5" name="Текстов контейнер 4">
            <a:extLst>
              <a:ext uri="{FF2B5EF4-FFF2-40B4-BE49-F238E27FC236}">
                <a16:creationId xmlns:a16="http://schemas.microsoft.com/office/drawing/2014/main" xmlns="" id="{87E1C13A-F837-4875-8E73-EEB64B7369D3}"/>
              </a:ext>
            </a:extLst>
          </p:cNvPr>
          <p:cNvSpPr>
            <a:spLocks noGrp="1"/>
          </p:cNvSpPr>
          <p:nvPr>
            <p:ph type="body" sz="half" idx="2"/>
          </p:nvPr>
        </p:nvSpPr>
        <p:spPr/>
        <p:txBody>
          <a:bodyPr/>
          <a:lstStyle/>
          <a:p>
            <a:r>
              <a:rPr lang="bg-BG" dirty="0">
                <a:latin typeface="Calibri" panose="020F0502020204030204" pitchFamily="34" charset="0"/>
                <a:cs typeface="Calibri" panose="020F0502020204030204" pitchFamily="34" charset="0"/>
              </a:rPr>
              <a:t>Европейската конвенция за защита правата на човека и основните свободи</a:t>
            </a:r>
          </a:p>
        </p:txBody>
      </p:sp>
      <p:pic>
        <p:nvPicPr>
          <p:cNvPr id="9" name="Картина 8">
            <a:extLst>
              <a:ext uri="{FF2B5EF4-FFF2-40B4-BE49-F238E27FC236}">
                <a16:creationId xmlns:a16="http://schemas.microsoft.com/office/drawing/2014/main" xmlns="" id="{AE11452E-72C4-4927-8B06-AACC012E57C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43699" y="1695450"/>
            <a:ext cx="4391025" cy="3209925"/>
          </a:xfrm>
          <a:prstGeom prst="rect">
            <a:avLst/>
          </a:prstGeom>
        </p:spPr>
      </p:pic>
    </p:spTree>
    <p:extLst>
      <p:ext uri="{BB962C8B-B14F-4D97-AF65-F5344CB8AC3E}">
        <p14:creationId xmlns:p14="http://schemas.microsoft.com/office/powerpoint/2010/main" xmlns="" val="2731319974"/>
      </p:ext>
    </p:extLst>
  </p:cSld>
  <p:clrMapOvr>
    <a:masterClrMapping/>
  </p:clrMapOvr>
  <mc:AlternateContent xmlns:mc="http://schemas.openxmlformats.org/markup-compatibility/2006">
    <mc:Choice xmlns:p14="http://schemas.microsoft.com/office/powerpoint/2010/main" xmlns="" Requires="p14">
      <p:transition spd="slow" p14:dur="3750">
        <p14:prism isContent="1" isInverted="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690607C7-6CE3-4F4C-8426-CF429F93D985}"/>
              </a:ext>
            </a:extLst>
          </p:cNvPr>
          <p:cNvSpPr>
            <a:spLocks noGrp="1"/>
          </p:cNvSpPr>
          <p:nvPr>
            <p:ph type="title"/>
          </p:nvPr>
        </p:nvSpPr>
        <p:spPr/>
        <p:txBody>
          <a:bodyPr>
            <a:noAutofit/>
          </a:bodyPr>
          <a:lstStyle/>
          <a:p>
            <a:pPr algn="ctr"/>
            <a:r>
              <a:rPr lang="bg-BG" b="1" dirty="0">
                <a:latin typeface="Calibri" panose="020F0502020204030204" pitchFamily="34" charset="0"/>
                <a:cs typeface="Calibri" panose="020F0502020204030204" pitchFamily="34" charset="0"/>
              </a:rPr>
              <a:t>КАТАЛОГ ОТ НАРУШЕНИ ПРАВА</a:t>
            </a:r>
            <a:endParaRPr lang="bg-BG" sz="3200" b="1" dirty="0">
              <a:latin typeface="Calibri" panose="020F0502020204030204" pitchFamily="34" charset="0"/>
              <a:cs typeface="Calibri" panose="020F0502020204030204" pitchFamily="34" charset="0"/>
            </a:endParaRPr>
          </a:p>
        </p:txBody>
      </p:sp>
      <p:sp>
        <p:nvSpPr>
          <p:cNvPr id="3" name="Контейнер за съдържание 2">
            <a:extLst>
              <a:ext uri="{FF2B5EF4-FFF2-40B4-BE49-F238E27FC236}">
                <a16:creationId xmlns:a16="http://schemas.microsoft.com/office/drawing/2014/main" xmlns="" id="{AC5025F3-EC07-40D3-9AEA-E6572ACDE5C9}"/>
              </a:ext>
            </a:extLst>
          </p:cNvPr>
          <p:cNvSpPr>
            <a:spLocks noGrp="1"/>
          </p:cNvSpPr>
          <p:nvPr>
            <p:ph idx="1"/>
          </p:nvPr>
        </p:nvSpPr>
        <p:spPr>
          <a:xfrm>
            <a:off x="4457701" y="802809"/>
            <a:ext cx="7620000" cy="5249940"/>
          </a:xfrm>
        </p:spPr>
        <p:txBody>
          <a:bodyPr>
            <a:normAutofit/>
          </a:bodyPr>
          <a:lstStyle/>
          <a:p>
            <a:r>
              <a:rPr lang="bg-BG" sz="2400" dirty="0">
                <a:latin typeface="Calibri" panose="020F0502020204030204" pitchFamily="34" charset="0"/>
                <a:cs typeface="Calibri" panose="020F0502020204030204" pitchFamily="34" charset="0"/>
              </a:rPr>
              <a:t>Право на живот – чл. 2</a:t>
            </a:r>
          </a:p>
          <a:p>
            <a:r>
              <a:rPr lang="bg-BG" sz="2400" dirty="0">
                <a:latin typeface="Calibri" panose="020F0502020204030204" pitchFamily="34" charset="0"/>
                <a:cs typeface="Calibri" panose="020F0502020204030204" pitchFamily="34" charset="0"/>
              </a:rPr>
              <a:t>Забрана на нечовешко и унизително отношение – чл. 3</a:t>
            </a:r>
          </a:p>
          <a:p>
            <a:r>
              <a:rPr lang="bg-BG" sz="2400" dirty="0">
                <a:latin typeface="Calibri" panose="020F0502020204030204" pitchFamily="34" charset="0"/>
                <a:cs typeface="Calibri" panose="020F0502020204030204" pitchFamily="34" charset="0"/>
              </a:rPr>
              <a:t>Право на личен и семеен живот – чл. 8</a:t>
            </a:r>
          </a:p>
          <a:p>
            <a:r>
              <a:rPr lang="bg-BG" sz="2400" dirty="0">
                <a:latin typeface="Calibri" panose="020F0502020204030204" pitchFamily="34" charset="0"/>
                <a:cs typeface="Calibri" panose="020F0502020204030204" pitchFamily="34" charset="0"/>
              </a:rPr>
              <a:t>Право на справедлив процес – чл. 6</a:t>
            </a:r>
          </a:p>
          <a:p>
            <a:r>
              <a:rPr lang="bg-BG" sz="2400" dirty="0">
                <a:latin typeface="Calibri" panose="020F0502020204030204" pitchFamily="34" charset="0"/>
                <a:cs typeface="Calibri" panose="020F0502020204030204" pitchFamily="34" charset="0"/>
              </a:rPr>
              <a:t>Забрана на дискриминация – чл. 14</a:t>
            </a:r>
          </a:p>
        </p:txBody>
      </p:sp>
      <p:sp>
        <p:nvSpPr>
          <p:cNvPr id="5" name="Текстов контейнер 4">
            <a:extLst>
              <a:ext uri="{FF2B5EF4-FFF2-40B4-BE49-F238E27FC236}">
                <a16:creationId xmlns:a16="http://schemas.microsoft.com/office/drawing/2014/main" xmlns="" id="{87E1C13A-F837-4875-8E73-EEB64B7369D3}"/>
              </a:ext>
            </a:extLst>
          </p:cNvPr>
          <p:cNvSpPr>
            <a:spLocks noGrp="1"/>
          </p:cNvSpPr>
          <p:nvPr>
            <p:ph type="body" sz="half" idx="2"/>
          </p:nvPr>
        </p:nvSpPr>
        <p:spPr/>
        <p:txBody>
          <a:bodyPr/>
          <a:lstStyle/>
          <a:p>
            <a:r>
              <a:rPr lang="bg-BG" dirty="0">
                <a:latin typeface="Calibri" panose="020F0502020204030204" pitchFamily="34" charset="0"/>
                <a:cs typeface="Calibri" panose="020F0502020204030204" pitchFamily="34" charset="0"/>
              </a:rPr>
              <a:t>Европейската конвенция за защита правата на човека и основните свободи</a:t>
            </a:r>
          </a:p>
        </p:txBody>
      </p:sp>
    </p:spTree>
    <p:extLst>
      <p:ext uri="{BB962C8B-B14F-4D97-AF65-F5344CB8AC3E}">
        <p14:creationId xmlns:p14="http://schemas.microsoft.com/office/powerpoint/2010/main" xmlns="" val="2569480930"/>
      </p:ext>
    </p:extLst>
  </p:cSld>
  <p:clrMapOvr>
    <a:masterClrMapping/>
  </p:clrMapOvr>
  <mc:AlternateContent xmlns:mc="http://schemas.openxmlformats.org/markup-compatibility/2006">
    <mc:Choice xmlns:p14="http://schemas.microsoft.com/office/powerpoint/2010/main" xmlns="" Requires="p14">
      <p:transition spd="slow" p14:dur="3750">
        <p14:prism isContent="1" isInverted="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a:extLst>
              <a:ext uri="{FF2B5EF4-FFF2-40B4-BE49-F238E27FC236}">
                <a16:creationId xmlns:a16="http://schemas.microsoft.com/office/drawing/2014/main" xmlns="" id="{03DE965C-DF83-445D-B112-DDCF2AE840F8}"/>
              </a:ext>
            </a:extLst>
          </p:cNvPr>
          <p:cNvPicPr>
            <a:picLocks noChangeAspect="1"/>
          </p:cNvPicPr>
          <p:nvPr/>
        </p:nvPicPr>
        <p:blipFill rotWithShape="1">
          <a:blip r:embed="rId2" cstate="print"/>
          <a:srcRect l="41953" t="38334" r="20235" b="7638"/>
          <a:stretch/>
        </p:blipFill>
        <p:spPr>
          <a:xfrm>
            <a:off x="3790950" y="1"/>
            <a:ext cx="4610100" cy="3295650"/>
          </a:xfrm>
          <a:prstGeom prst="rect">
            <a:avLst/>
          </a:prstGeom>
        </p:spPr>
      </p:pic>
      <p:sp>
        <p:nvSpPr>
          <p:cNvPr id="7" name="Текстово поле 6">
            <a:extLst>
              <a:ext uri="{FF2B5EF4-FFF2-40B4-BE49-F238E27FC236}">
                <a16:creationId xmlns:a16="http://schemas.microsoft.com/office/drawing/2014/main" xmlns="" id="{8F1632E9-E152-4A47-B180-3A759C061DE0}"/>
              </a:ext>
            </a:extLst>
          </p:cNvPr>
          <p:cNvSpPr txBox="1"/>
          <p:nvPr/>
        </p:nvSpPr>
        <p:spPr>
          <a:xfrm>
            <a:off x="1390650" y="3295651"/>
            <a:ext cx="10125075" cy="1569660"/>
          </a:xfrm>
          <a:prstGeom prst="rect">
            <a:avLst/>
          </a:prstGeom>
          <a:noFill/>
        </p:spPr>
        <p:txBody>
          <a:bodyPr wrap="square">
            <a:spAutoFit/>
          </a:bodyPr>
          <a:lstStyle/>
          <a:p>
            <a:pPr algn="ctr"/>
            <a:r>
              <a:rPr lang="bg-BG" sz="2400" dirty="0">
                <a:latin typeface="Calibri" panose="020F0502020204030204" pitchFamily="34" charset="0"/>
                <a:cs typeface="Calibri" panose="020F0502020204030204" pitchFamily="34" charset="0"/>
              </a:rPr>
              <a:t>На основание </a:t>
            </a:r>
            <a:r>
              <a:rPr lang="bg-BG" sz="2400" dirty="0" err="1">
                <a:latin typeface="Calibri" panose="020F0502020204030204" pitchFamily="34" charset="0"/>
                <a:cs typeface="Calibri" panose="020F0502020204030204" pitchFamily="34" charset="0"/>
              </a:rPr>
              <a:t>чл</a:t>
            </a:r>
            <a:r>
              <a:rPr lang="en-GB" sz="2400" dirty="0">
                <a:latin typeface="Calibri" panose="020F0502020204030204" pitchFamily="34" charset="0"/>
                <a:cs typeface="Calibri" panose="020F0502020204030204" pitchFamily="34" charset="0"/>
              </a:rPr>
              <a:t>.</a:t>
            </a:r>
            <a:r>
              <a:rPr lang="bg-BG" sz="2400" dirty="0">
                <a:latin typeface="Calibri" panose="020F0502020204030204" pitchFamily="34" charset="0"/>
                <a:cs typeface="Calibri" panose="020F0502020204030204" pitchFamily="34" charset="0"/>
              </a:rPr>
              <a:t> 3, 8, 13 и 14, жалбоподателите се оплакват, че властите не са успели да предприемат необходимите мерки, за да осигурят </a:t>
            </a:r>
            <a:r>
              <a:rPr lang="bg-BG" sz="2400" b="1" dirty="0">
                <a:latin typeface="Calibri" panose="020F0502020204030204" pitchFamily="34" charset="0"/>
                <a:cs typeface="Calibri" panose="020F0502020204030204" pitchFamily="34" charset="0"/>
              </a:rPr>
              <a:t>зачитане на семейния им живот </a:t>
            </a:r>
            <a:r>
              <a:rPr lang="bg-BG" sz="2400" dirty="0">
                <a:latin typeface="Calibri" panose="020F0502020204030204" pitchFamily="34" charset="0"/>
                <a:cs typeface="Calibri" panose="020F0502020204030204" pitchFamily="34" charset="0"/>
              </a:rPr>
              <a:t>и не са успели да защитят първия жалбоподател </a:t>
            </a:r>
            <a:r>
              <a:rPr lang="bg-BG" sz="2400" b="1" dirty="0">
                <a:latin typeface="Calibri" panose="020F0502020204030204" pitchFamily="34" charset="0"/>
                <a:cs typeface="Calibri" panose="020F0502020204030204" pitchFamily="34" charset="0"/>
              </a:rPr>
              <a:t>срещу насилственото поведение на бившия й съпруг</a:t>
            </a:r>
            <a:r>
              <a:rPr lang="bg-BG" sz="2400" dirty="0">
                <a:latin typeface="Calibri" panose="020F0502020204030204" pitchFamily="34" charset="0"/>
                <a:cs typeface="Calibri" panose="020F0502020204030204" pitchFamily="34" charset="0"/>
              </a:rPr>
              <a:t>. </a:t>
            </a:r>
          </a:p>
        </p:txBody>
      </p:sp>
      <p:sp>
        <p:nvSpPr>
          <p:cNvPr id="9" name="Текстово поле 8">
            <a:extLst>
              <a:ext uri="{FF2B5EF4-FFF2-40B4-BE49-F238E27FC236}">
                <a16:creationId xmlns:a16="http://schemas.microsoft.com/office/drawing/2014/main" xmlns="" id="{62FC61CD-69AD-4773-8BBF-8DD4261383BE}"/>
              </a:ext>
            </a:extLst>
          </p:cNvPr>
          <p:cNvSpPr txBox="1"/>
          <p:nvPr/>
        </p:nvSpPr>
        <p:spPr>
          <a:xfrm>
            <a:off x="828675" y="5372100"/>
            <a:ext cx="11001375" cy="1323439"/>
          </a:xfrm>
          <a:prstGeom prst="rect">
            <a:avLst/>
          </a:prstGeom>
          <a:noFill/>
        </p:spPr>
        <p:txBody>
          <a:bodyPr wrap="square" rtlCol="0">
            <a:spAutoFit/>
          </a:bodyPr>
          <a:lstStyle/>
          <a:p>
            <a:pPr marL="342900" indent="-342900" algn="ctr">
              <a:buFont typeface="Wingdings" panose="05000000000000000000" pitchFamily="2" charset="2"/>
              <a:buChar char="è"/>
            </a:pPr>
            <a:r>
              <a:rPr lang="bg-BG" sz="2000" b="1" u="sng" dirty="0">
                <a:effectLst/>
                <a:latin typeface="+mj-lt"/>
                <a:ea typeface="Times New Roman" panose="02020603050405020304" pitchFamily="18" charset="0"/>
              </a:rPr>
              <a:t>Децата и други уязвими лица, по-специално, имат право на ефективна защита </a:t>
            </a:r>
            <a:endParaRPr lang="en-GB" sz="2000" b="1" u="sng" dirty="0">
              <a:effectLst/>
              <a:latin typeface="+mj-lt"/>
              <a:ea typeface="Times New Roman" panose="02020603050405020304" pitchFamily="18" charset="0"/>
            </a:endParaRPr>
          </a:p>
          <a:p>
            <a:pPr algn="just"/>
            <a:r>
              <a:rPr lang="bg-BG" sz="2000" i="1" dirty="0">
                <a:effectLst/>
                <a:latin typeface="+mj-lt"/>
                <a:ea typeface="Times New Roman" panose="02020603050405020304" pitchFamily="18" charset="0"/>
              </a:rPr>
              <a:t>X </a:t>
            </a:r>
            <a:r>
              <a:rPr lang="en-GB" sz="2000" i="1" dirty="0">
                <a:effectLst/>
                <a:latin typeface="+mj-lt"/>
                <a:ea typeface="Times New Roman" panose="02020603050405020304" pitchFamily="18" charset="0"/>
              </a:rPr>
              <a:t>and </a:t>
            </a:r>
            <a:r>
              <a:rPr lang="bg-BG" sz="2000" i="1" dirty="0">
                <a:effectLst/>
                <a:latin typeface="+mj-lt"/>
                <a:ea typeface="Times New Roman" panose="02020603050405020304" pitchFamily="18" charset="0"/>
              </a:rPr>
              <a:t>Y срещу Холандия</a:t>
            </a:r>
            <a:r>
              <a:rPr lang="bg-BG" sz="2000" dirty="0">
                <a:effectLst/>
                <a:latin typeface="+mj-lt"/>
                <a:ea typeface="Times New Roman" panose="02020603050405020304" pitchFamily="18" charset="0"/>
              </a:rPr>
              <a:t>, решение от 26 Март 1985 г., Серия A № 91, </a:t>
            </a:r>
            <a:r>
              <a:rPr lang="bg-BG" sz="2000" dirty="0" err="1">
                <a:effectLst/>
                <a:latin typeface="+mj-lt"/>
                <a:ea typeface="Times New Roman" panose="02020603050405020304" pitchFamily="18" charset="0"/>
              </a:rPr>
              <a:t>pp</a:t>
            </a:r>
            <a:r>
              <a:rPr lang="bg-BG" sz="2000" dirty="0">
                <a:effectLst/>
                <a:latin typeface="+mj-lt"/>
                <a:ea typeface="Times New Roman" panose="02020603050405020304" pitchFamily="18" charset="0"/>
              </a:rPr>
              <a:t>. 11-13, §§ 23-24 и 27, и </a:t>
            </a:r>
            <a:r>
              <a:rPr lang="en-GB" sz="2000" i="1" dirty="0">
                <a:effectLst/>
                <a:latin typeface="+mj-lt"/>
                <a:ea typeface="Times New Roman" panose="02020603050405020304" pitchFamily="18" charset="0"/>
              </a:rPr>
              <a:t>August </a:t>
            </a:r>
            <a:r>
              <a:rPr lang="bg-BG" sz="2000" i="1" dirty="0">
                <a:effectLst/>
                <a:latin typeface="+mj-lt"/>
                <a:ea typeface="Times New Roman" panose="02020603050405020304" pitchFamily="18" charset="0"/>
              </a:rPr>
              <a:t>срещу Обединеното кралство </a:t>
            </a:r>
            <a:r>
              <a:rPr lang="bg-BG" sz="2000" dirty="0">
                <a:effectLst/>
                <a:latin typeface="+mj-lt"/>
                <a:ea typeface="Times New Roman" panose="02020603050405020304" pitchFamily="18" charset="0"/>
              </a:rPr>
              <a:t>(</a:t>
            </a:r>
            <a:r>
              <a:rPr lang="bg-BG" sz="2000" dirty="0" err="1">
                <a:effectLst/>
                <a:latin typeface="+mj-lt"/>
                <a:ea typeface="Times New Roman" panose="02020603050405020304" pitchFamily="18" charset="0"/>
              </a:rPr>
              <a:t>Реш</a:t>
            </a:r>
            <a:r>
              <a:rPr lang="bg-BG" sz="2000" dirty="0">
                <a:effectLst/>
                <a:latin typeface="+mj-lt"/>
                <a:ea typeface="Times New Roman" panose="02020603050405020304" pitchFamily="18" charset="0"/>
              </a:rPr>
              <a:t>.), № 36505/02, 21 Януари 2003 г.).</a:t>
            </a:r>
          </a:p>
          <a:p>
            <a:pPr algn="just"/>
            <a:endParaRPr lang="bg-BG" sz="2000" dirty="0">
              <a:latin typeface="+mj-lt"/>
            </a:endParaRPr>
          </a:p>
        </p:txBody>
      </p:sp>
    </p:spTree>
    <p:extLst>
      <p:ext uri="{BB962C8B-B14F-4D97-AF65-F5344CB8AC3E}">
        <p14:creationId xmlns:p14="http://schemas.microsoft.com/office/powerpoint/2010/main" xmlns="" val="3824672907"/>
      </p:ext>
    </p:extLst>
  </p:cSld>
  <p:clrMapOvr>
    <a:masterClrMapping/>
  </p:clrMapOvr>
  <mc:AlternateContent xmlns:mc="http://schemas.openxmlformats.org/markup-compatibility/2006">
    <mc:Choice xmlns:p14="http://schemas.microsoft.com/office/powerpoint/2010/main" xmlns="" Requires="p14">
      <p:transition spd="slow" p14:dur="3750">
        <p14:prism isContent="1" isInverted="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ово поле 4">
            <a:extLst>
              <a:ext uri="{FF2B5EF4-FFF2-40B4-BE49-F238E27FC236}">
                <a16:creationId xmlns:a16="http://schemas.microsoft.com/office/drawing/2014/main" xmlns="" id="{848E19A8-0BBB-440E-9CA9-15ECC239B692}"/>
              </a:ext>
            </a:extLst>
          </p:cNvPr>
          <p:cNvSpPr txBox="1"/>
          <p:nvPr/>
        </p:nvSpPr>
        <p:spPr>
          <a:xfrm>
            <a:off x="714375" y="2268915"/>
            <a:ext cx="10582275" cy="3046988"/>
          </a:xfrm>
          <a:prstGeom prst="rect">
            <a:avLst/>
          </a:prstGeom>
          <a:noFill/>
        </p:spPr>
        <p:txBody>
          <a:bodyPr wrap="square">
            <a:spAutoFit/>
          </a:bodyPr>
          <a:lstStyle/>
          <a:p>
            <a:pPr indent="180340" algn="just"/>
            <a:r>
              <a:rPr lang="en-GB" sz="2400" dirty="0">
                <a:latin typeface="Calibri" panose="020F0502020204030204" pitchFamily="34" charset="0"/>
                <a:ea typeface="Times New Roman" panose="02020603050405020304" pitchFamily="18" charset="0"/>
                <a:cs typeface="Calibri" panose="020F0502020204030204" pitchFamily="34" charset="0"/>
              </a:rPr>
              <a:t>K</a:t>
            </a:r>
            <a:r>
              <a:rPr lang="bg-BG" sz="2400" dirty="0" err="1">
                <a:effectLst/>
                <a:latin typeface="Calibri" panose="020F0502020204030204" pitchFamily="34" charset="0"/>
                <a:ea typeface="Times New Roman" panose="02020603050405020304" pitchFamily="18" charset="0"/>
                <a:cs typeface="Calibri" panose="020F0502020204030204" pitchFamily="34" charset="0"/>
              </a:rPr>
              <a:t>умулативните</a:t>
            </a:r>
            <a:r>
              <a:rPr lang="bg-BG" sz="2400" dirty="0">
                <a:effectLst/>
                <a:latin typeface="Calibri" panose="020F0502020204030204" pitchFamily="34" charset="0"/>
                <a:ea typeface="Times New Roman" panose="02020603050405020304" pitchFamily="18" charset="0"/>
                <a:cs typeface="Calibri" panose="020F0502020204030204" pitchFamily="34" charset="0"/>
              </a:rPr>
              <a:t> резултати от </a:t>
            </a:r>
            <a:r>
              <a:rPr lang="bg-BG" sz="2400" b="1" dirty="0">
                <a:effectLst/>
                <a:latin typeface="Calibri" panose="020F0502020204030204" pitchFamily="34" charset="0"/>
                <a:ea typeface="Times New Roman" panose="02020603050405020304" pitchFamily="18" charset="0"/>
                <a:cs typeface="Calibri" panose="020F0502020204030204" pitchFamily="34" charset="0"/>
              </a:rPr>
              <a:t>отказа на районния съд незабавно да приеме привременни мерки</a:t>
            </a:r>
            <a:r>
              <a:rPr lang="bg-BG" sz="2400" dirty="0">
                <a:effectLst/>
                <a:latin typeface="Calibri" panose="020F0502020204030204" pitchFamily="34" charset="0"/>
                <a:ea typeface="Times New Roman" panose="02020603050405020304" pitchFamily="18" charset="0"/>
                <a:cs typeface="Calibri" panose="020F0502020204030204" pitchFamily="34" charset="0"/>
              </a:rPr>
              <a:t> относно родителските права в ситуация, която е засягала неблагоприятно жалбоподателите и преди всичко благосъстоянието на втория жалбоподател, и </a:t>
            </a:r>
            <a:r>
              <a:rPr lang="bg-BG" sz="2400" b="1" dirty="0">
                <a:effectLst/>
                <a:latin typeface="Calibri" panose="020F0502020204030204" pitchFamily="34" charset="0"/>
                <a:ea typeface="Times New Roman" panose="02020603050405020304" pitchFamily="18" charset="0"/>
                <a:cs typeface="Calibri" panose="020F0502020204030204" pitchFamily="34" charset="0"/>
              </a:rPr>
              <a:t>липсата на достатъчни мерки </a:t>
            </a:r>
            <a:r>
              <a:rPr lang="bg-BG" sz="2400" dirty="0">
                <a:effectLst/>
                <a:latin typeface="Calibri" panose="020F0502020204030204" pitchFamily="34" charset="0"/>
                <a:ea typeface="Times New Roman" panose="02020603050405020304" pitchFamily="18" charset="0"/>
                <a:cs typeface="Calibri" panose="020F0502020204030204" pitchFamily="34" charset="0"/>
              </a:rPr>
              <a:t>от страна на държавните органи през същия период като реакция спрямо поведението на г-н Н., са довели до </a:t>
            </a:r>
            <a:r>
              <a:rPr lang="bg-BG" sz="2400" dirty="0" err="1">
                <a:effectLst/>
                <a:latin typeface="Calibri" panose="020F0502020204030204" pitchFamily="34" charset="0"/>
                <a:ea typeface="Times New Roman" panose="02020603050405020304" pitchFamily="18" charset="0"/>
                <a:cs typeface="Calibri" panose="020F0502020204030204" pitchFamily="34" charset="0"/>
              </a:rPr>
              <a:t>непредоставяне</a:t>
            </a:r>
            <a:r>
              <a:rPr lang="bg-BG" sz="2400" dirty="0">
                <a:effectLst/>
                <a:latin typeface="Calibri" panose="020F0502020204030204" pitchFamily="34" charset="0"/>
                <a:ea typeface="Times New Roman" panose="02020603050405020304" pitchFamily="18" charset="0"/>
                <a:cs typeface="Calibri" panose="020F0502020204030204" pitchFamily="34" charset="0"/>
              </a:rPr>
              <a:t> на помощ на жалбоподателите, в противоречие с </a:t>
            </a:r>
            <a:r>
              <a:rPr lang="bg-BG" sz="2400" b="1" dirty="0">
                <a:effectLst/>
                <a:latin typeface="Calibri" panose="020F0502020204030204" pitchFamily="34" charset="0"/>
                <a:ea typeface="Times New Roman" panose="02020603050405020304" pitchFamily="18" charset="0"/>
                <a:cs typeface="Calibri" panose="020F0502020204030204" pitchFamily="34" charset="0"/>
              </a:rPr>
              <a:t>положителните задължения на държавата по силата на член 8 от Конвенцията да гарантира зачитане на личния и семейния им живот</a:t>
            </a:r>
            <a:r>
              <a:rPr lang="bg-BG" sz="2400" dirty="0">
                <a:effectLst/>
                <a:latin typeface="Calibri" panose="020F0502020204030204" pitchFamily="34" charset="0"/>
                <a:ea typeface="Times New Roman" panose="02020603050405020304" pitchFamily="18" charset="0"/>
                <a:cs typeface="Calibri" panose="020F0502020204030204" pitchFamily="34" charset="0"/>
              </a:rPr>
              <a:t>. </a:t>
            </a:r>
          </a:p>
        </p:txBody>
      </p:sp>
      <p:pic>
        <p:nvPicPr>
          <p:cNvPr id="4" name="Картина 3">
            <a:extLst>
              <a:ext uri="{FF2B5EF4-FFF2-40B4-BE49-F238E27FC236}">
                <a16:creationId xmlns:a16="http://schemas.microsoft.com/office/drawing/2014/main" xmlns="" id="{2EBB72B6-89F7-4CE0-9D73-DEA993433348}"/>
              </a:ext>
            </a:extLst>
          </p:cNvPr>
          <p:cNvPicPr>
            <a:picLocks noChangeAspect="1"/>
          </p:cNvPicPr>
          <p:nvPr/>
        </p:nvPicPr>
        <p:blipFill rotWithShape="1">
          <a:blip r:embed="rId2" cstate="print"/>
          <a:srcRect l="41953" t="38334" r="20235" b="7638"/>
          <a:stretch/>
        </p:blipFill>
        <p:spPr>
          <a:xfrm>
            <a:off x="114300" y="0"/>
            <a:ext cx="2933700" cy="2097232"/>
          </a:xfrm>
          <a:prstGeom prst="rect">
            <a:avLst/>
          </a:prstGeom>
        </p:spPr>
      </p:pic>
    </p:spTree>
    <p:extLst>
      <p:ext uri="{BB962C8B-B14F-4D97-AF65-F5344CB8AC3E}">
        <p14:creationId xmlns:p14="http://schemas.microsoft.com/office/powerpoint/2010/main" xmlns="" val="877162383"/>
      </p:ext>
    </p:extLst>
  </p:cSld>
  <p:clrMapOvr>
    <a:masterClrMapping/>
  </p:clrMapOvr>
  <mc:AlternateContent xmlns:mc="http://schemas.openxmlformats.org/markup-compatibility/2006">
    <mc:Choice xmlns:p14="http://schemas.microsoft.com/office/powerpoint/2010/main" xmlns="" Requires="p14">
      <p:transition spd="slow" p14:dur="3750">
        <p14:prism isContent="1" isInverted="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Текстово поле 14"/>
          <p:cNvSpPr txBox="1"/>
          <p:nvPr/>
        </p:nvSpPr>
        <p:spPr>
          <a:xfrm>
            <a:off x="1155266" y="644063"/>
            <a:ext cx="12449608" cy="523220"/>
          </a:xfrm>
          <a:prstGeom prst="rect">
            <a:avLst/>
          </a:prstGeom>
          <a:noFill/>
        </p:spPr>
        <p:txBody>
          <a:bodyPr vert="horz" wrap="square" rtlCol="0">
            <a:spAutoFit/>
          </a:bodyPr>
          <a:lstStyle/>
          <a:p>
            <a:r>
              <a:rPr lang="bg-BG" sz="2800" b="1" dirty="0">
                <a:latin typeface="Calibri" panose="020F0502020204030204" pitchFamily="34" charset="0"/>
                <a:cs typeface="Calibri" panose="020F0502020204030204" pitchFamily="34" charset="0"/>
              </a:rPr>
              <a:t>НАКАЗАТЕЛНО-ПРАВНА ЗАЩИТА</a:t>
            </a:r>
            <a:endParaRPr lang="bg-BG" sz="2800" b="1" dirty="0"/>
          </a:p>
        </p:txBody>
      </p:sp>
      <p:pic>
        <p:nvPicPr>
          <p:cNvPr id="3" name="Картина 2">
            <a:extLst>
              <a:ext uri="{FF2B5EF4-FFF2-40B4-BE49-F238E27FC236}">
                <a16:creationId xmlns:a16="http://schemas.microsoft.com/office/drawing/2014/main" xmlns="" id="{6A306A70-3EA0-41A0-8BD0-CD70E0BE4DCB}"/>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5248386" y="1167283"/>
            <a:ext cx="6041772" cy="5216063"/>
          </a:xfrm>
          <a:prstGeom prst="rect">
            <a:avLst/>
          </a:prstGeom>
        </p:spPr>
      </p:pic>
      <p:sp>
        <p:nvSpPr>
          <p:cNvPr id="4" name="Текстово поле 3">
            <a:extLst>
              <a:ext uri="{FF2B5EF4-FFF2-40B4-BE49-F238E27FC236}">
                <a16:creationId xmlns:a16="http://schemas.microsoft.com/office/drawing/2014/main" xmlns="" id="{290CFD89-BCE8-4FE3-9A13-729E67F4E0F7}"/>
              </a:ext>
            </a:extLst>
          </p:cNvPr>
          <p:cNvSpPr txBox="1"/>
          <p:nvPr/>
        </p:nvSpPr>
        <p:spPr>
          <a:xfrm>
            <a:off x="901842" y="1771650"/>
            <a:ext cx="3707966" cy="400110"/>
          </a:xfrm>
          <a:prstGeom prst="rect">
            <a:avLst/>
          </a:prstGeom>
          <a:noFill/>
        </p:spPr>
        <p:txBody>
          <a:bodyPr wrap="square" rtlCol="0">
            <a:spAutoFit/>
          </a:bodyPr>
          <a:lstStyle/>
          <a:p>
            <a:r>
              <a:rPr lang="bg-BG" sz="2000" b="1" dirty="0">
                <a:solidFill>
                  <a:schemeClr val="bg1"/>
                </a:solidFill>
                <a:latin typeface="Calibri" panose="020F0502020204030204" pitchFamily="34" charset="0"/>
                <a:cs typeface="Calibri" panose="020F0502020204030204" pitchFamily="34" charset="0"/>
              </a:rPr>
              <a:t>Чл. 158б и чл. 188, ал. 5 от НК</a:t>
            </a:r>
          </a:p>
        </p:txBody>
      </p:sp>
      <p:sp>
        <p:nvSpPr>
          <p:cNvPr id="5" name="Текстово поле 4">
            <a:extLst>
              <a:ext uri="{FF2B5EF4-FFF2-40B4-BE49-F238E27FC236}">
                <a16:creationId xmlns:a16="http://schemas.microsoft.com/office/drawing/2014/main" xmlns="" id="{AA5C186E-7112-485F-999A-4F9D963F13E0}"/>
              </a:ext>
            </a:extLst>
          </p:cNvPr>
          <p:cNvSpPr txBox="1"/>
          <p:nvPr/>
        </p:nvSpPr>
        <p:spPr>
          <a:xfrm>
            <a:off x="781050" y="2171760"/>
            <a:ext cx="3707966" cy="2585323"/>
          </a:xfrm>
          <a:prstGeom prst="rect">
            <a:avLst/>
          </a:prstGeom>
          <a:noFill/>
        </p:spPr>
        <p:txBody>
          <a:bodyPr wrap="square" rtlCol="0">
            <a:spAutoFit/>
          </a:bodyPr>
          <a:lstStyle/>
          <a:p>
            <a:pPr algn="just"/>
            <a:r>
              <a:rPr lang="ru-RU" dirty="0">
                <a:solidFill>
                  <a:schemeClr val="bg1"/>
                </a:solidFill>
                <a:latin typeface="+mj-lt"/>
              </a:rPr>
              <a:t>на лица, извършили тежки престъпления на сексуално посегателство срещу малолетни и непълнолетни, се налага наказание лишаване от право да се заема определена държ. или обществена длъжност или наказание лишаване от право да се упражнява определена професия или дейност</a:t>
            </a:r>
            <a:endParaRPr lang="bg-BG" dirty="0">
              <a:solidFill>
                <a:schemeClr val="bg1"/>
              </a:solidFill>
              <a:latin typeface="+mj-lt"/>
            </a:endParaRPr>
          </a:p>
        </p:txBody>
      </p:sp>
    </p:spTree>
    <p:extLst>
      <p:ext uri="{BB962C8B-B14F-4D97-AF65-F5344CB8AC3E}">
        <p14:creationId xmlns:p14="http://schemas.microsoft.com/office/powerpoint/2010/main" xmlns="" val="43580923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Текстово поле 14"/>
          <p:cNvSpPr txBox="1"/>
          <p:nvPr/>
        </p:nvSpPr>
        <p:spPr>
          <a:xfrm>
            <a:off x="3622241" y="234488"/>
            <a:ext cx="12449608" cy="523220"/>
          </a:xfrm>
          <a:prstGeom prst="rect">
            <a:avLst/>
          </a:prstGeom>
          <a:noFill/>
        </p:spPr>
        <p:txBody>
          <a:bodyPr vert="horz" wrap="square" rtlCol="0">
            <a:spAutoFit/>
          </a:bodyPr>
          <a:lstStyle/>
          <a:p>
            <a:r>
              <a:rPr lang="bg-BG" sz="2800" b="1" dirty="0">
                <a:latin typeface="Calibri" panose="020F0502020204030204" pitchFamily="34" charset="0"/>
                <a:cs typeface="Calibri" panose="020F0502020204030204" pitchFamily="34" charset="0"/>
              </a:rPr>
              <a:t>НАКАЗАТЕЛНО-ПРАВНА ЗАЩИТА</a:t>
            </a:r>
            <a:endParaRPr lang="bg-BG" sz="2800" b="1" dirty="0"/>
          </a:p>
        </p:txBody>
      </p:sp>
      <p:sp>
        <p:nvSpPr>
          <p:cNvPr id="4" name="Текстово поле 3">
            <a:extLst>
              <a:ext uri="{FF2B5EF4-FFF2-40B4-BE49-F238E27FC236}">
                <a16:creationId xmlns:a16="http://schemas.microsoft.com/office/drawing/2014/main" xmlns="" id="{290CFD89-BCE8-4FE3-9A13-729E67F4E0F7}"/>
              </a:ext>
            </a:extLst>
          </p:cNvPr>
          <p:cNvSpPr txBox="1"/>
          <p:nvPr/>
        </p:nvSpPr>
        <p:spPr>
          <a:xfrm>
            <a:off x="3190875" y="1288114"/>
            <a:ext cx="6057900" cy="523220"/>
          </a:xfrm>
          <a:prstGeom prst="rect">
            <a:avLst/>
          </a:prstGeom>
          <a:noFill/>
        </p:spPr>
        <p:txBody>
          <a:bodyPr wrap="square" rtlCol="0">
            <a:spAutoFit/>
          </a:bodyPr>
          <a:lstStyle/>
          <a:p>
            <a:r>
              <a:rPr lang="bg-BG" sz="2700" b="1" dirty="0">
                <a:solidFill>
                  <a:schemeClr val="bg1"/>
                </a:solidFill>
                <a:latin typeface="Calibri" panose="020F0502020204030204" pitchFamily="34" charset="0"/>
                <a:cs typeface="Calibri" panose="020F0502020204030204" pitchFamily="34" charset="0"/>
              </a:rPr>
              <a:t>Разпит на малолетен и непълнолетен</a:t>
            </a:r>
          </a:p>
        </p:txBody>
      </p:sp>
      <p:sp>
        <p:nvSpPr>
          <p:cNvPr id="6" name="Текстов контейнер 5">
            <a:extLst>
              <a:ext uri="{FF2B5EF4-FFF2-40B4-BE49-F238E27FC236}">
                <a16:creationId xmlns:a16="http://schemas.microsoft.com/office/drawing/2014/main" xmlns="" id="{3600549F-5FE4-4198-AB14-0C6E410F8DC6}"/>
              </a:ext>
            </a:extLst>
          </p:cNvPr>
          <p:cNvSpPr>
            <a:spLocks noGrp="1"/>
          </p:cNvSpPr>
          <p:nvPr>
            <p:ph type="body" idx="1"/>
          </p:nvPr>
        </p:nvSpPr>
        <p:spPr>
          <a:xfrm>
            <a:off x="3344215" y="2105025"/>
            <a:ext cx="5490223" cy="3125596"/>
          </a:xfrm>
        </p:spPr>
        <p:txBody>
          <a:bodyPr>
            <a:normAutofit fontScale="92500" lnSpcReduction="20000"/>
          </a:bodyPr>
          <a:lstStyle/>
          <a:p>
            <a:pPr algn="just"/>
            <a:r>
              <a:rPr lang="ru-RU" dirty="0">
                <a:solidFill>
                  <a:schemeClr val="bg1"/>
                </a:solidFill>
                <a:latin typeface="Calibri" panose="020F0502020204030204" pitchFamily="34" charset="0"/>
                <a:cs typeface="Calibri" panose="020F0502020204030204" pitchFamily="34" charset="0"/>
              </a:rPr>
              <a:t>не се осъществява предупреждение за отговорността по чл. 290 НК</a:t>
            </a:r>
          </a:p>
          <a:p>
            <a:pPr algn="just"/>
            <a:r>
              <a:rPr lang="ru-RU" dirty="0">
                <a:latin typeface="Calibri" panose="020F0502020204030204" pitchFamily="34" charset="0"/>
                <a:cs typeface="Calibri" panose="020F0502020204030204" pitchFamily="34" charset="0"/>
              </a:rPr>
              <a:t>разясняване необходимостта от правдиви показания</a:t>
            </a:r>
          </a:p>
          <a:p>
            <a:pPr algn="just"/>
            <a:r>
              <a:rPr lang="ru-RU" dirty="0">
                <a:latin typeface="Calibri" panose="020F0502020204030204" pitchFamily="34" charset="0"/>
                <a:cs typeface="Calibri" panose="020F0502020204030204" pitchFamily="34" charset="0"/>
              </a:rPr>
              <a:t>участието на педагог или психолог при разпит</a:t>
            </a:r>
          </a:p>
          <a:p>
            <a:pPr algn="just"/>
            <a:r>
              <a:rPr lang="ru-RU" dirty="0">
                <a:latin typeface="Calibri" panose="020F0502020204030204" pitchFamily="34" charset="0"/>
                <a:cs typeface="Calibri" panose="020F0502020204030204" pitchFamily="34" charset="0"/>
              </a:rPr>
              <a:t>възможността за избягване на вторична виктимизация чрез ограничаване на броя на контактите с извършителя, разпит пред съдия на досъдебното производство</a:t>
            </a:r>
          </a:p>
          <a:p>
            <a:pPr algn="just"/>
            <a:r>
              <a:rPr lang="ru-RU" dirty="0">
                <a:latin typeface="Calibri" panose="020F0502020204030204" pitchFamily="34" charset="0"/>
                <a:cs typeface="Calibri" panose="020F0502020204030204" pitchFamily="34" charset="0"/>
              </a:rPr>
              <a:t>възможността за звукозапис и видеозапис</a:t>
            </a:r>
          </a:p>
          <a:p>
            <a:pPr algn="just"/>
            <a:r>
              <a:rPr lang="ru-RU" dirty="0">
                <a:latin typeface="Calibri" panose="020F0502020204030204" pitchFamily="34" charset="0"/>
                <a:cs typeface="Calibri" panose="020F0502020204030204" pitchFamily="34" charset="0"/>
              </a:rPr>
              <a:t>разпит в специализирани помещения в т.нар. сини стаи </a:t>
            </a:r>
            <a:endParaRPr lang="ru-RU" dirty="0">
              <a:solidFill>
                <a:schemeClr val="bg1"/>
              </a:solidFill>
              <a:latin typeface="Calibri" panose="020F0502020204030204" pitchFamily="34" charset="0"/>
              <a:cs typeface="Calibri" panose="020F0502020204030204" pitchFamily="34" charset="0"/>
            </a:endParaRPr>
          </a:p>
          <a:p>
            <a:pPr marL="285750" indent="-285750" algn="just">
              <a:buFontTx/>
              <a:buChar char="-"/>
            </a:pPr>
            <a:endParaRPr lang="bg-BG"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29614539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77265BC0-A844-4C91-96C2-72164CE70C19}"/>
              </a:ext>
            </a:extLst>
          </p:cNvPr>
          <p:cNvSpPr>
            <a:spLocks noGrp="1"/>
          </p:cNvSpPr>
          <p:nvPr>
            <p:ph type="title"/>
          </p:nvPr>
        </p:nvSpPr>
        <p:spPr/>
        <p:txBody>
          <a:bodyPr/>
          <a:lstStyle/>
          <a:p>
            <a:r>
              <a:rPr lang="bg-BG" dirty="0">
                <a:latin typeface="Calibri" panose="020F0502020204030204" pitchFamily="34" charset="0"/>
                <a:cs typeface="Calibri" panose="020F0502020204030204" pitchFamily="34" charset="0"/>
              </a:rPr>
              <a:t>ДЕЙСТВИЕ ОТ СТРАНА НА СОЦИАЛНИТЕ</a:t>
            </a:r>
          </a:p>
        </p:txBody>
      </p:sp>
      <p:sp>
        <p:nvSpPr>
          <p:cNvPr id="3" name="Контейнер за съдържание 2">
            <a:extLst>
              <a:ext uri="{FF2B5EF4-FFF2-40B4-BE49-F238E27FC236}">
                <a16:creationId xmlns:a16="http://schemas.microsoft.com/office/drawing/2014/main" xmlns="" id="{4C74691F-5AB0-4534-801D-6939ADBC9793}"/>
              </a:ext>
            </a:extLst>
          </p:cNvPr>
          <p:cNvSpPr>
            <a:spLocks noGrp="1"/>
          </p:cNvSpPr>
          <p:nvPr>
            <p:ph idx="1"/>
          </p:nvPr>
        </p:nvSpPr>
        <p:spPr/>
        <p:txBody>
          <a:bodyPr>
            <a:normAutofit fontScale="85000" lnSpcReduction="20000"/>
          </a:bodyPr>
          <a:lstStyle/>
          <a:p>
            <a:pPr marL="0" indent="0" algn="just">
              <a:lnSpc>
                <a:spcPct val="150000"/>
              </a:lnSpc>
              <a:buNone/>
            </a:pPr>
            <a:r>
              <a:rPr lang="ru-RU" sz="2400" dirty="0">
                <a:latin typeface="Calibri" panose="020F0502020204030204" pitchFamily="34" charset="0"/>
                <a:cs typeface="Calibri" panose="020F0502020204030204" pitchFamily="34" charset="0"/>
              </a:rPr>
              <a:t>Социалните работници са длъжни да:</a:t>
            </a:r>
          </a:p>
          <a:p>
            <a:pPr algn="just">
              <a:lnSpc>
                <a:spcPct val="150000"/>
              </a:lnSpc>
            </a:pPr>
            <a:r>
              <a:rPr lang="ru-RU" sz="2400" dirty="0">
                <a:latin typeface="Calibri" panose="020F0502020204030204" pitchFamily="34" charset="0"/>
                <a:cs typeface="Calibri" panose="020F0502020204030204" pitchFamily="34" charset="0"/>
              </a:rPr>
              <a:t>посетят дома на пострадалото дете</a:t>
            </a:r>
          </a:p>
          <a:p>
            <a:pPr algn="just">
              <a:lnSpc>
                <a:spcPct val="150000"/>
              </a:lnSpc>
            </a:pPr>
            <a:r>
              <a:rPr lang="ru-RU" sz="2400" dirty="0">
                <a:latin typeface="Calibri" panose="020F0502020204030204" pitchFamily="34" charset="0"/>
                <a:cs typeface="Calibri" panose="020F0502020204030204" pitchFamily="34" charset="0"/>
              </a:rPr>
              <a:t>говорят с него и родителите и/или други близки</a:t>
            </a:r>
          </a:p>
          <a:p>
            <a:pPr algn="just">
              <a:lnSpc>
                <a:spcPct val="150000"/>
              </a:lnSpc>
            </a:pPr>
            <a:r>
              <a:rPr lang="ru-RU" sz="2400" dirty="0">
                <a:latin typeface="Calibri" panose="020F0502020204030204" pitchFamily="34" charset="0"/>
                <a:cs typeface="Calibri" panose="020F0502020204030204" pitchFamily="34" charset="0"/>
              </a:rPr>
              <a:t>съберат необходимата информация от семейството, детето, училището, детската ясла и градина, специализираната институция, роднини, близки, съседи, друга ДСП, личен лекар и от други източници при необходимост – чл. 14 ППЗЗДет. </a:t>
            </a:r>
          </a:p>
          <a:p>
            <a:pPr marL="0" indent="0" algn="just">
              <a:lnSpc>
                <a:spcPct val="150000"/>
              </a:lnSpc>
              <a:buNone/>
            </a:pPr>
            <a:r>
              <a:rPr lang="ru-RU" sz="2400" dirty="0">
                <a:latin typeface="Calibri" panose="020F0502020204030204" pitchFamily="34" charset="0"/>
                <a:cs typeface="Calibri" panose="020F0502020204030204" pitchFamily="34" charset="0"/>
                <a:sym typeface="Wingdings" panose="05000000000000000000" pitchFamily="2" charset="2"/>
              </a:rPr>
              <a:t> </a:t>
            </a:r>
            <a:r>
              <a:rPr lang="ru-RU" sz="2400" b="1" u="sng" dirty="0">
                <a:latin typeface="Calibri" panose="020F0502020204030204" pitchFamily="34" charset="0"/>
                <a:cs typeface="Calibri" panose="020F0502020204030204" pitchFamily="34" charset="0"/>
              </a:rPr>
              <a:t>Ако констатират, че се касае за дете в риск, в 10-дневен срок да предложат план за действие, който следва да бъде съгласуван със засегнатите лица. </a:t>
            </a:r>
            <a:endParaRPr lang="bg-BG" sz="24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644972019"/>
      </p:ext>
    </p:extLst>
  </p:cSld>
  <p:clrMapOvr>
    <a:masterClrMapping/>
  </p:clrMapOvr>
  <mc:AlternateContent xmlns:mc="http://schemas.openxmlformats.org/markup-compatibility/2006">
    <mc:Choice xmlns:p14="http://schemas.microsoft.com/office/powerpoint/2010/main" xmlns="" Requires="p14">
      <p:transition spd="slow" p14:dur="3750">
        <p14:prism isContent="1" isInverted="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77265BC0-A844-4C91-96C2-72164CE70C19}"/>
              </a:ext>
            </a:extLst>
          </p:cNvPr>
          <p:cNvSpPr>
            <a:spLocks noGrp="1"/>
          </p:cNvSpPr>
          <p:nvPr>
            <p:ph type="title"/>
          </p:nvPr>
        </p:nvSpPr>
        <p:spPr/>
        <p:txBody>
          <a:bodyPr>
            <a:normAutofit fontScale="90000"/>
          </a:bodyPr>
          <a:lstStyle/>
          <a:p>
            <a:r>
              <a:rPr lang="bg-BG" dirty="0">
                <a:latin typeface="Calibri" panose="020F0502020204030204" pitchFamily="34" charset="0"/>
                <a:cs typeface="Calibri" panose="020F0502020204030204" pitchFamily="34" charset="0"/>
              </a:rPr>
              <a:t>НАСТАНЯВАНЕ НА ДЕТЕ ИЗВЪН БИОЛОГИЧНО СЕМЕЙСТВО</a:t>
            </a:r>
          </a:p>
        </p:txBody>
      </p:sp>
      <p:sp>
        <p:nvSpPr>
          <p:cNvPr id="3" name="Контейнер за съдържание 2">
            <a:extLst>
              <a:ext uri="{FF2B5EF4-FFF2-40B4-BE49-F238E27FC236}">
                <a16:creationId xmlns:a16="http://schemas.microsoft.com/office/drawing/2014/main" xmlns="" id="{4C74691F-5AB0-4534-801D-6939ADBC9793}"/>
              </a:ext>
            </a:extLst>
          </p:cNvPr>
          <p:cNvSpPr>
            <a:spLocks noGrp="1"/>
          </p:cNvSpPr>
          <p:nvPr>
            <p:ph idx="1"/>
          </p:nvPr>
        </p:nvSpPr>
        <p:spPr/>
        <p:txBody>
          <a:bodyPr>
            <a:normAutofit lnSpcReduction="10000"/>
          </a:bodyPr>
          <a:lstStyle/>
          <a:p>
            <a:pPr algn="just">
              <a:lnSpc>
                <a:spcPct val="150000"/>
              </a:lnSpc>
            </a:pPr>
            <a:r>
              <a:rPr lang="ru-RU" sz="2000" b="1" dirty="0">
                <a:latin typeface="Calibri" panose="020F0502020204030204" pitchFamily="34" charset="0"/>
                <a:cs typeface="Calibri" panose="020F0502020204030204" pitchFamily="34" charset="0"/>
              </a:rPr>
              <a:t>Заповед на директора на ДСП по настоящия адрес на детето – </a:t>
            </a:r>
            <a:r>
              <a:rPr lang="ru-RU" sz="2000" dirty="0">
                <a:latin typeface="Calibri" panose="020F0502020204030204" pitchFamily="34" charset="0"/>
                <a:cs typeface="Calibri" panose="020F0502020204030204" pitchFamily="34" charset="0"/>
              </a:rPr>
              <a:t>индивидуален административен акт</a:t>
            </a:r>
            <a:endParaRPr lang="ru-RU" sz="2000" b="1" dirty="0">
              <a:latin typeface="Calibri" panose="020F0502020204030204" pitchFamily="34" charset="0"/>
              <a:cs typeface="Calibri" panose="020F0502020204030204" pitchFamily="34" charset="0"/>
            </a:endParaRPr>
          </a:p>
          <a:p>
            <a:pPr algn="just">
              <a:lnSpc>
                <a:spcPct val="150000"/>
              </a:lnSpc>
            </a:pPr>
            <a:r>
              <a:rPr lang="ru-RU" sz="2000" dirty="0">
                <a:latin typeface="Calibri" panose="020F0502020204030204" pitchFamily="34" charset="0"/>
                <a:cs typeface="Calibri" panose="020F0502020204030204" pitchFamily="34" charset="0"/>
              </a:rPr>
              <a:t>Може да се предхожда от </a:t>
            </a:r>
            <a:r>
              <a:rPr lang="ru-RU" sz="2000" b="1" dirty="0">
                <a:latin typeface="Calibri" panose="020F0502020204030204" pitchFamily="34" charset="0"/>
                <a:cs typeface="Calibri" panose="020F0502020204030204" pitchFamily="34" charset="0"/>
              </a:rPr>
              <a:t>задължително предписание</a:t>
            </a:r>
            <a:r>
              <a:rPr lang="ru-RU" sz="2000" dirty="0">
                <a:latin typeface="Calibri" panose="020F0502020204030204" pitchFamily="34" charset="0"/>
                <a:cs typeface="Calibri" panose="020F0502020204030204" pitchFamily="34" charset="0"/>
              </a:rPr>
              <a:t>, което подлежи на самостоятелно обжалване по АПК</a:t>
            </a:r>
          </a:p>
          <a:p>
            <a:pPr algn="just">
              <a:lnSpc>
                <a:spcPct val="150000"/>
              </a:lnSpc>
            </a:pPr>
            <a:r>
              <a:rPr lang="ru-RU" sz="2000" b="1" dirty="0">
                <a:latin typeface="Calibri" panose="020F0502020204030204" pitchFamily="34" charset="0"/>
                <a:cs typeface="Calibri" panose="020F0502020204030204" pitchFamily="34" charset="0"/>
              </a:rPr>
              <a:t>Страни в </a:t>
            </a:r>
            <a:r>
              <a:rPr lang="ru-RU" sz="2000" dirty="0">
                <a:latin typeface="Calibri" panose="020F0502020204030204" pitchFamily="34" charset="0"/>
                <a:cs typeface="Calibri" panose="020F0502020204030204" pitchFamily="34" charset="0"/>
              </a:rPr>
              <a:t>производството - </a:t>
            </a:r>
            <a:r>
              <a:rPr lang="ru-RU" sz="2000" b="1" dirty="0">
                <a:latin typeface="Calibri" panose="020F0502020204030204" pitchFamily="34" charset="0"/>
                <a:cs typeface="Calibri" panose="020F0502020204030204" pitchFamily="34" charset="0"/>
              </a:rPr>
              <a:t>ДСП, прокурорът или родителят на детето и от друга страна, в чиято защита се провежда производството – детето</a:t>
            </a:r>
            <a:r>
              <a:rPr lang="en-GB" sz="2000" b="1" dirty="0">
                <a:latin typeface="Calibri" panose="020F0502020204030204" pitchFamily="34" charset="0"/>
                <a:cs typeface="Calibri" panose="020F0502020204030204" pitchFamily="34" charset="0"/>
              </a:rPr>
              <a:t>, </a:t>
            </a:r>
            <a:r>
              <a:rPr lang="bg-BG" sz="2000" b="1" dirty="0">
                <a:latin typeface="Calibri" panose="020F0502020204030204" pitchFamily="34" charset="0"/>
                <a:cs typeface="Calibri" panose="020F0502020204030204" pitchFamily="34" charset="0"/>
              </a:rPr>
              <a:t>чрез назначен особен представител</a:t>
            </a:r>
          </a:p>
          <a:p>
            <a:pPr algn="just">
              <a:lnSpc>
                <a:spcPct val="150000"/>
              </a:lnSpc>
            </a:pPr>
            <a:r>
              <a:rPr lang="bg-BG" sz="2000" b="1" dirty="0">
                <a:latin typeface="Calibri" panose="020F0502020204030204" pitchFamily="34" charset="0"/>
                <a:cs typeface="Calibri" panose="020F0502020204030204" pitchFamily="34" charset="0"/>
              </a:rPr>
              <a:t>Временно настаняване </a:t>
            </a:r>
            <a:r>
              <a:rPr lang="bg-BG" sz="2000" dirty="0">
                <a:latin typeface="Calibri" panose="020F0502020204030204" pitchFamily="34" charset="0"/>
                <a:cs typeface="Calibri" panose="020F0502020204030204" pitchFamily="34" charset="0"/>
              </a:rPr>
              <a:t>по административен ред в рамките на месец</a:t>
            </a:r>
            <a:endParaRPr lang="bg-BG" sz="2000" b="1" dirty="0">
              <a:latin typeface="Calibri" panose="020F0502020204030204" pitchFamily="34" charset="0"/>
              <a:cs typeface="Calibri" panose="020F0502020204030204" pitchFamily="34" charset="0"/>
            </a:endParaRPr>
          </a:p>
          <a:p>
            <a:pPr algn="just">
              <a:lnSpc>
                <a:spcPct val="150000"/>
              </a:lnSpc>
            </a:pPr>
            <a:endParaRPr lang="bg-BG"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672749725"/>
      </p:ext>
    </p:extLst>
  </p:cSld>
  <p:clrMapOvr>
    <a:masterClrMapping/>
  </p:clrMapOvr>
  <mc:AlternateContent xmlns:mc="http://schemas.openxmlformats.org/markup-compatibility/2006">
    <mc:Choice xmlns:p14="http://schemas.microsoft.com/office/powerpoint/2010/main" xmlns="" Requires="p14">
      <p:transition spd="slow" p14:dur="3750">
        <p14:prism isContent="1"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лавие 5"/>
          <p:cNvSpPr>
            <a:spLocks noGrp="1"/>
          </p:cNvSpPr>
          <p:nvPr>
            <p:ph type="title"/>
          </p:nvPr>
        </p:nvSpPr>
        <p:spPr>
          <a:xfrm>
            <a:off x="743744" y="2391830"/>
            <a:ext cx="3790156" cy="1836476"/>
          </a:xfrm>
        </p:spPr>
        <p:txBody>
          <a:bodyPr>
            <a:normAutofit fontScale="90000"/>
          </a:bodyPr>
          <a:lstStyle/>
          <a:p>
            <a:r>
              <a:rPr lang="bg-BG" sz="3100" b="1" spc="0" dirty="0">
                <a:latin typeface="Calibri" panose="020F0502020204030204" pitchFamily="34" charset="0"/>
                <a:cs typeface="Calibri" panose="020F0502020204030204" pitchFamily="34" charset="0"/>
              </a:rPr>
              <a:t>ОТРАЖЕНИЕ НА ДОМАШНО НАСИЛИЕ ВЪРХУ ДЕЦАТА</a:t>
            </a:r>
          </a:p>
        </p:txBody>
      </p:sp>
      <p:pic>
        <p:nvPicPr>
          <p:cNvPr id="8" name="Контейнер за съдържание 7">
            <a:extLst>
              <a:ext uri="{FF2B5EF4-FFF2-40B4-BE49-F238E27FC236}">
                <a16:creationId xmlns:a16="http://schemas.microsoft.com/office/drawing/2014/main" xmlns="" id="{992B4A24-17A2-4264-A50A-FAAE58FE6A34}"/>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5572125" y="1685130"/>
            <a:ext cx="5876131" cy="4444133"/>
          </a:xfrm>
        </p:spPr>
      </p:pic>
      <p:pic>
        <p:nvPicPr>
          <p:cNvPr id="11" name="Picture 2">
            <a:extLst>
              <a:ext uri="{FF2B5EF4-FFF2-40B4-BE49-F238E27FC236}">
                <a16:creationId xmlns:a16="http://schemas.microsoft.com/office/drawing/2014/main" xmlns="" id="{CB24E419-F1AB-4B0A-B5B9-9CE68573FCF3}"/>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40800" y="358681"/>
            <a:ext cx="2315884" cy="898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9744810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xmlns="" id="{4C74691F-5AB0-4534-801D-6939ADBC9793}"/>
              </a:ext>
            </a:extLst>
          </p:cNvPr>
          <p:cNvSpPr>
            <a:spLocks noGrp="1"/>
          </p:cNvSpPr>
          <p:nvPr>
            <p:ph idx="4294967295"/>
          </p:nvPr>
        </p:nvSpPr>
        <p:spPr>
          <a:xfrm>
            <a:off x="171450" y="184150"/>
            <a:ext cx="11639550" cy="5248275"/>
          </a:xfrm>
        </p:spPr>
        <p:txBody>
          <a:bodyPr>
            <a:noAutofit/>
          </a:bodyPr>
          <a:lstStyle/>
          <a:p>
            <a:pPr algn="ctr"/>
            <a:r>
              <a:rPr lang="ru-RU" sz="1700" b="1" i="0" dirty="0">
                <a:solidFill>
                  <a:srgbClr val="000000"/>
                </a:solidFill>
                <a:effectLst/>
                <a:latin typeface="Calibri" panose="020F0502020204030204" pitchFamily="34" charset="0"/>
                <a:cs typeface="Calibri" panose="020F0502020204030204" pitchFamily="34" charset="0"/>
              </a:rPr>
              <a:t>Основания за настаняване извън семейството</a:t>
            </a:r>
            <a:br>
              <a:rPr lang="ru-RU" sz="1700" b="1" i="0" dirty="0">
                <a:solidFill>
                  <a:srgbClr val="000000"/>
                </a:solidFill>
                <a:effectLst/>
                <a:latin typeface="Calibri" panose="020F0502020204030204" pitchFamily="34" charset="0"/>
                <a:cs typeface="Calibri" panose="020F0502020204030204" pitchFamily="34" charset="0"/>
              </a:rPr>
            </a:br>
            <a:endParaRPr lang="ru-RU" sz="1700" b="1" i="0" dirty="0">
              <a:solidFill>
                <a:srgbClr val="000000"/>
              </a:solidFill>
              <a:effectLst/>
              <a:latin typeface="Calibri" panose="020F0502020204030204" pitchFamily="34" charset="0"/>
              <a:cs typeface="Calibri" panose="020F0502020204030204" pitchFamily="34" charset="0"/>
            </a:endParaRPr>
          </a:p>
          <a:p>
            <a:pPr algn="l"/>
            <a:r>
              <a:rPr lang="ru-RU" sz="1700" b="1" i="0" dirty="0">
                <a:solidFill>
                  <a:srgbClr val="000000"/>
                </a:solidFill>
                <a:effectLst/>
                <a:latin typeface="Calibri" panose="020F0502020204030204" pitchFamily="34" charset="0"/>
                <a:cs typeface="Calibri" panose="020F0502020204030204" pitchFamily="34" charset="0"/>
              </a:rPr>
              <a:t>Чл. 25.</a:t>
            </a:r>
            <a:r>
              <a:rPr lang="ru-RU" sz="1700" b="0" i="0" dirty="0">
                <a:solidFill>
                  <a:srgbClr val="000000"/>
                </a:solidFill>
                <a:effectLst/>
                <a:latin typeface="Calibri" panose="020F0502020204030204" pitchFamily="34" charset="0"/>
                <a:cs typeface="Calibri" panose="020F0502020204030204" pitchFamily="34" charset="0"/>
              </a:rPr>
              <a:t> (1) (Изм. - ДВ, бр. 36 от 2003 г., предишен текст на чл. 25 - ДВ, бр. 14 от 2009 г.) Може да бъде настанено извън семейството дете:</a:t>
            </a:r>
          </a:p>
          <a:p>
            <a:pPr algn="l"/>
            <a:r>
              <a:rPr lang="ru-RU" sz="1700" b="0" i="0" dirty="0">
                <a:solidFill>
                  <a:srgbClr val="000000"/>
                </a:solidFill>
                <a:effectLst/>
                <a:latin typeface="Calibri" panose="020F0502020204030204" pitchFamily="34" charset="0"/>
                <a:cs typeface="Calibri" panose="020F0502020204030204" pitchFamily="34" charset="0"/>
              </a:rPr>
              <a:t>1. чиито родители са починали, неизвестни, лишени от родителски права или чиито родителски права са ограничени;</a:t>
            </a:r>
          </a:p>
          <a:p>
            <a:pPr algn="l"/>
            <a:r>
              <a:rPr lang="ru-RU" sz="1700" b="0" i="0" dirty="0">
                <a:solidFill>
                  <a:srgbClr val="000000"/>
                </a:solidFill>
                <a:effectLst/>
                <a:latin typeface="Calibri" panose="020F0502020204030204" pitchFamily="34" charset="0"/>
                <a:cs typeface="Calibri" panose="020F0502020204030204" pitchFamily="34" charset="0"/>
              </a:rPr>
              <a:t>2. (доп. - ДВ, бр. 14 от 2009 г.) чиито родители, настойници или попечители без основателна причина трайно не полагат грижи за детето;</a:t>
            </a:r>
          </a:p>
          <a:p>
            <a:pPr algn="l"/>
            <a:r>
              <a:rPr lang="ru-RU" sz="1700" b="0" i="0" dirty="0">
                <a:solidFill>
                  <a:srgbClr val="000000"/>
                </a:solidFill>
                <a:effectLst/>
                <a:latin typeface="Calibri" panose="020F0502020204030204" pitchFamily="34" charset="0"/>
                <a:cs typeface="Calibri" panose="020F0502020204030204" pitchFamily="34" charset="0"/>
              </a:rPr>
              <a:t>3. (доп. - ДВ, бр. 14 от 2009 г.) чиито родители, настойници или попечители се намират в трайна невъзможност да го отглеждат;</a:t>
            </a:r>
          </a:p>
          <a:p>
            <a:pPr algn="l"/>
            <a:r>
              <a:rPr lang="ru-RU" sz="1700" b="0" i="0" dirty="0">
                <a:solidFill>
                  <a:srgbClr val="000000"/>
                </a:solidFill>
                <a:effectLst/>
                <a:latin typeface="Calibri" panose="020F0502020204030204" pitchFamily="34" charset="0"/>
                <a:cs typeface="Calibri" panose="020F0502020204030204" pitchFamily="34" charset="0"/>
              </a:rPr>
              <a:t>4. което е жертва на насилие в семейството и съществува сериозна опасност от увреждане на неговото физическо, психическо, нравствено, интелектуално и социално развитие;</a:t>
            </a:r>
          </a:p>
          <a:p>
            <a:pPr algn="l"/>
            <a:r>
              <a:rPr lang="ru-RU" sz="1700" b="0" i="0" dirty="0">
                <a:solidFill>
                  <a:srgbClr val="000000"/>
                </a:solidFill>
                <a:effectLst/>
                <a:latin typeface="Calibri" panose="020F0502020204030204" pitchFamily="34" charset="0"/>
                <a:cs typeface="Calibri" panose="020F0502020204030204" pitchFamily="34" charset="0"/>
              </a:rPr>
              <a:t>5. (нова - ДВ, бр. 59 от 2007 г., в сила от 24.07.2007 г.) в случаите по чл. 11 от Конвенцията от 1996 г.;</a:t>
            </a:r>
          </a:p>
          <a:p>
            <a:pPr algn="l"/>
            <a:r>
              <a:rPr lang="ru-RU" sz="1700" b="0" i="0" dirty="0">
                <a:solidFill>
                  <a:srgbClr val="000000"/>
                </a:solidFill>
                <a:effectLst/>
                <a:latin typeface="Calibri" panose="020F0502020204030204" pitchFamily="34" charset="0"/>
                <a:cs typeface="Calibri" panose="020F0502020204030204" pitchFamily="34" charset="0"/>
              </a:rPr>
              <a:t>6. (нова - ДВ, бр. 28 от 2011 г.) чиито родители, настойници или попечители са се съгласили и отказват да прекратят участието му в предаване по смисъла на Закона за радиото и телевизията и с това се създава опасност за неговото физическо, психическо, нравствено и социално развитие.</a:t>
            </a:r>
          </a:p>
          <a:p>
            <a:pPr algn="l"/>
            <a:r>
              <a:rPr lang="ru-RU" sz="1700" b="0" i="0" dirty="0">
                <a:solidFill>
                  <a:srgbClr val="000000"/>
                </a:solidFill>
                <a:effectLst/>
                <a:latin typeface="Calibri" panose="020F0502020204030204" pitchFamily="34" charset="0"/>
                <a:cs typeface="Calibri" panose="020F0502020204030204" pitchFamily="34" charset="0"/>
              </a:rPr>
              <a:t>(2) (Нова - ДВ, бр. 14 от 2009 г.) Настаняването на детето извън семейството се налага като мярка за закрила след изчерпване на всички възможности за закрила в семейството освен в случаите, когато се налага спешното му извеждане</a:t>
            </a:r>
          </a:p>
          <a:p>
            <a:pPr marL="0" indent="0" algn="just">
              <a:lnSpc>
                <a:spcPct val="150000"/>
              </a:lnSpc>
              <a:buNone/>
            </a:pPr>
            <a:endParaRPr lang="bg-BG" sz="17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124869699"/>
      </p:ext>
    </p:extLst>
  </p:cSld>
  <p:clrMapOvr>
    <a:masterClrMapping/>
  </p:clrMapOvr>
  <mc:AlternateContent xmlns:mc="http://schemas.openxmlformats.org/markup-compatibility/2006">
    <mc:Choice xmlns:p14="http://schemas.microsoft.com/office/powerpoint/2010/main" xmlns="" Requires="p14">
      <p:transition spd="slow" p14:dur="3750">
        <p14:prism isContent="1" isInverted="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77265BC0-A844-4C91-96C2-72164CE70C19}"/>
              </a:ext>
            </a:extLst>
          </p:cNvPr>
          <p:cNvSpPr>
            <a:spLocks noGrp="1"/>
          </p:cNvSpPr>
          <p:nvPr>
            <p:ph type="title"/>
          </p:nvPr>
        </p:nvSpPr>
        <p:spPr>
          <a:xfrm>
            <a:off x="615765" y="2234541"/>
            <a:ext cx="4046928" cy="1223298"/>
          </a:xfrm>
        </p:spPr>
        <p:txBody>
          <a:bodyPr/>
          <a:lstStyle/>
          <a:p>
            <a:r>
              <a:rPr lang="bg-BG" b="1" dirty="0">
                <a:latin typeface="Calibri" panose="020F0502020204030204" pitchFamily="34" charset="0"/>
                <a:cs typeface="Calibri" panose="020F0502020204030204" pitchFamily="34" charset="0"/>
              </a:rPr>
              <a:t>КООРДИНАЦИОННИЯ МЕХАНИЗЪМ</a:t>
            </a:r>
          </a:p>
        </p:txBody>
      </p:sp>
      <p:sp>
        <p:nvSpPr>
          <p:cNvPr id="3" name="Контейнер за съдържание 2">
            <a:extLst>
              <a:ext uri="{FF2B5EF4-FFF2-40B4-BE49-F238E27FC236}">
                <a16:creationId xmlns:a16="http://schemas.microsoft.com/office/drawing/2014/main" xmlns="" id="{4C74691F-5AB0-4534-801D-6939ADBC9793}"/>
              </a:ext>
            </a:extLst>
          </p:cNvPr>
          <p:cNvSpPr>
            <a:spLocks noGrp="1"/>
          </p:cNvSpPr>
          <p:nvPr>
            <p:ph idx="1"/>
          </p:nvPr>
        </p:nvSpPr>
        <p:spPr/>
        <p:txBody>
          <a:bodyPr>
            <a:normAutofit fontScale="92500" lnSpcReduction="20000"/>
          </a:bodyPr>
          <a:lstStyle/>
          <a:p>
            <a:pPr marL="0" indent="0" algn="just">
              <a:lnSpc>
                <a:spcPct val="150000"/>
              </a:lnSpc>
              <a:buNone/>
            </a:pPr>
            <a:r>
              <a:rPr lang="ru-RU" sz="2400" dirty="0">
                <a:latin typeface="Calibri" panose="020F0502020204030204" pitchFamily="34" charset="0"/>
                <a:cs typeface="Calibri" panose="020F0502020204030204" pitchFamily="34" charset="0"/>
              </a:rPr>
              <a:t>Процедура за взаимодействие при сигнал за дете, жертва на насилие или в риск от насилие</a:t>
            </a:r>
          </a:p>
          <a:p>
            <a:pPr algn="just">
              <a:lnSpc>
                <a:spcPct val="150000"/>
              </a:lnSpc>
              <a:buFont typeface="Wingdings" panose="05000000000000000000" pitchFamily="2" charset="2"/>
              <a:buChar char="è"/>
            </a:pPr>
            <a:r>
              <a:rPr lang="ru-RU" sz="2400" dirty="0">
                <a:latin typeface="Calibri" panose="020F0502020204030204" pitchFamily="34" charset="0"/>
                <a:cs typeface="Calibri" panose="020F0502020204030204" pitchFamily="34" charset="0"/>
              </a:rPr>
              <a:t>предвижда, че във всеки отдел „Закрила на детето“ при Дирекция „Социално подпомагане“ началникът на отдела определя отговорен социален работник след приемане на сигнала, като последният извършва проверката до 24 часа от постъпване на сигнала. </a:t>
            </a:r>
          </a:p>
          <a:p>
            <a:pPr algn="just">
              <a:lnSpc>
                <a:spcPct val="150000"/>
              </a:lnSpc>
              <a:buFont typeface="Wingdings" panose="05000000000000000000" pitchFamily="2" charset="2"/>
              <a:buChar char="è"/>
            </a:pPr>
            <a:r>
              <a:rPr lang="ru-RU" sz="2400" dirty="0">
                <a:latin typeface="Calibri" panose="020F0502020204030204" pitchFamily="34" charset="0"/>
                <a:cs typeface="Calibri" panose="020F0502020204030204" pitchFamily="34" charset="0"/>
              </a:rPr>
              <a:t>След тази проверка се изготвя доклад от ОЗД, като с него се запознават задължително представените участници в КМ. </a:t>
            </a:r>
            <a:endParaRPr lang="bg-BG" sz="2400" b="1" u="sng" dirty="0">
              <a:latin typeface="Calibri" panose="020F0502020204030204" pitchFamily="34" charset="0"/>
              <a:cs typeface="Calibri" panose="020F0502020204030204" pitchFamily="34" charset="0"/>
            </a:endParaRPr>
          </a:p>
        </p:txBody>
      </p:sp>
      <p:sp>
        <p:nvSpPr>
          <p:cNvPr id="4" name="Текстов контейнер 3">
            <a:extLst>
              <a:ext uri="{FF2B5EF4-FFF2-40B4-BE49-F238E27FC236}">
                <a16:creationId xmlns:a16="http://schemas.microsoft.com/office/drawing/2014/main" xmlns="" id="{BDE5CC8A-061B-4203-8CEF-E7B1547E04FE}"/>
              </a:ext>
            </a:extLst>
          </p:cNvPr>
          <p:cNvSpPr>
            <a:spLocks noGrp="1"/>
          </p:cNvSpPr>
          <p:nvPr>
            <p:ph type="body" sz="half" idx="2"/>
          </p:nvPr>
        </p:nvSpPr>
        <p:spPr/>
        <p:txBody>
          <a:bodyPr/>
          <a:lstStyle/>
          <a:p>
            <a:r>
              <a:rPr lang="bg-BG" dirty="0">
                <a:latin typeface="Calibri" panose="020F0502020204030204" pitchFamily="34" charset="0"/>
                <a:cs typeface="Calibri" panose="020F0502020204030204" pitchFamily="34" charset="0"/>
              </a:rPr>
              <a:t>Дирекция Социално подпомагане, ДАЗД, МВР</a:t>
            </a:r>
          </a:p>
        </p:txBody>
      </p:sp>
    </p:spTree>
    <p:extLst>
      <p:ext uri="{BB962C8B-B14F-4D97-AF65-F5344CB8AC3E}">
        <p14:creationId xmlns:p14="http://schemas.microsoft.com/office/powerpoint/2010/main" xmlns="" val="344540485"/>
      </p:ext>
    </p:extLst>
  </p:cSld>
  <p:clrMapOvr>
    <a:masterClrMapping/>
  </p:clrMapOvr>
  <mc:AlternateContent xmlns:mc="http://schemas.openxmlformats.org/markup-compatibility/2006">
    <mc:Choice xmlns:p14="http://schemas.microsoft.com/office/powerpoint/2010/main" xmlns="" Requires="p14">
      <p:transition spd="slow" p14:dur="3750">
        <p14:prism isContent="1" isInverted="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1B4A68CE-1C86-4A17-8FD2-29BE058D039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1625" y="390524"/>
            <a:ext cx="3338458" cy="1295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Текстово поле 2">
            <a:extLst>
              <a:ext uri="{FF2B5EF4-FFF2-40B4-BE49-F238E27FC236}">
                <a16:creationId xmlns:a16="http://schemas.microsoft.com/office/drawing/2014/main" xmlns="" id="{BB0F939F-65E7-4DF9-AC81-480E884A879E}"/>
              </a:ext>
            </a:extLst>
          </p:cNvPr>
          <p:cNvSpPr txBox="1"/>
          <p:nvPr/>
        </p:nvSpPr>
        <p:spPr>
          <a:xfrm>
            <a:off x="805983" y="2806005"/>
            <a:ext cx="10580033" cy="2369880"/>
          </a:xfrm>
          <a:prstGeom prst="rect">
            <a:avLst/>
          </a:prstGeom>
          <a:noFill/>
        </p:spPr>
        <p:txBody>
          <a:bodyPr wrap="square">
            <a:spAutoFit/>
          </a:bodyPr>
          <a:lstStyle/>
          <a:p>
            <a:pPr algn="ctr"/>
            <a:r>
              <a:rPr lang="ru-RU" sz="2800" dirty="0">
                <a:effectLst/>
                <a:latin typeface="Calibri" panose="020F0502020204030204" pitchFamily="34" charset="0"/>
                <a:ea typeface="Times New Roman" panose="02020603050405020304" pitchFamily="18" charset="0"/>
                <a:cs typeface="Calibri" panose="020F0502020204030204" pitchFamily="34" charset="0"/>
              </a:rPr>
              <a:t>Проект </a:t>
            </a:r>
            <a:r>
              <a:rPr lang="en-GB" sz="2800" dirty="0">
                <a:effectLst/>
                <a:latin typeface="Calibri" panose="020F0502020204030204" pitchFamily="34" charset="0"/>
                <a:ea typeface="Times New Roman" panose="02020603050405020304" pitchFamily="18" charset="0"/>
                <a:cs typeface="Calibri" panose="020F0502020204030204" pitchFamily="34" charset="0"/>
              </a:rPr>
              <a:t>“</a:t>
            </a:r>
            <a:r>
              <a:rPr lang="ru-RU" sz="2800" dirty="0">
                <a:effectLst/>
                <a:latin typeface="Calibri" panose="020F0502020204030204" pitchFamily="34" charset="0"/>
                <a:ea typeface="Times New Roman" panose="02020603050405020304" pitchFamily="18" charset="0"/>
                <a:cs typeface="Calibri" panose="020F0502020204030204" pitchFamily="34" charset="0"/>
              </a:rPr>
              <a:t>Координирана подкрепа на пострадали от домашно насилие  и работа с извършители по Закона за защита от домашно насилие в област Русе</a:t>
            </a:r>
            <a:r>
              <a:rPr lang="en-GB" sz="2800" dirty="0">
                <a:effectLst/>
                <a:latin typeface="Calibri" panose="020F0502020204030204" pitchFamily="34" charset="0"/>
                <a:ea typeface="Times New Roman" panose="02020603050405020304" pitchFamily="18" charset="0"/>
                <a:cs typeface="Calibri" panose="020F0502020204030204" pitchFamily="34" charset="0"/>
              </a:rPr>
              <a:t>”</a:t>
            </a:r>
            <a:endParaRPr lang="bg-BG" sz="2800"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bg-BG" sz="1800" dirty="0">
                <a:effectLst/>
                <a:latin typeface="Calibri" panose="020F0502020204030204" pitchFamily="34" charset="0"/>
                <a:ea typeface="Times New Roman" panose="02020603050405020304" pitchFamily="18" charset="0"/>
                <a:cs typeface="Calibri" panose="020F0502020204030204" pitchFamily="34" charset="0"/>
              </a:rPr>
              <a:t>Проектът се изпълнява в рамките на м. 06-</a:t>
            </a:r>
            <a:r>
              <a:rPr lang="bg-BG" dirty="0">
                <a:latin typeface="Calibri" panose="020F0502020204030204" pitchFamily="34" charset="0"/>
                <a:ea typeface="Times New Roman" panose="02020603050405020304" pitchFamily="18" charset="0"/>
                <a:cs typeface="Calibri" panose="020F0502020204030204" pitchFamily="34" charset="0"/>
              </a:rPr>
              <a:t>11.2020 г. </a:t>
            </a:r>
            <a:r>
              <a:rPr lang="ru-RU" sz="1800" dirty="0">
                <a:effectLst/>
                <a:latin typeface="Calibri" panose="020F0502020204030204" pitchFamily="34" charset="0"/>
                <a:ea typeface="Times New Roman" panose="02020603050405020304" pitchFamily="18" charset="0"/>
                <a:cs typeface="Calibri" panose="020F0502020204030204" pitchFamily="34" charset="0"/>
              </a:rPr>
              <a:t>съгласно Договор за предоставяне на безвъзмездна финансова помощ № 93-00-158/08.06.2020г. </a:t>
            </a:r>
            <a:r>
              <a:rPr lang="ru-RU" dirty="0">
                <a:latin typeface="Calibri" panose="020F0502020204030204" pitchFamily="34" charset="0"/>
                <a:ea typeface="Times New Roman" panose="02020603050405020304" pitchFamily="18" charset="0"/>
                <a:cs typeface="Calibri" panose="020F0502020204030204" pitchFamily="34" charset="0"/>
              </a:rPr>
              <a:t>в размер от 25 000 лв.</a:t>
            </a:r>
            <a:endParaRPr lang="bg-BG" sz="2800" dirty="0">
              <a:latin typeface="Calibri" panose="020F0502020204030204" pitchFamily="34" charset="0"/>
              <a:cs typeface="Calibri" panose="020F0502020204030204" pitchFamily="34" charset="0"/>
            </a:endParaRPr>
          </a:p>
        </p:txBody>
      </p:sp>
      <p:pic>
        <p:nvPicPr>
          <p:cNvPr id="9" name="Картина 8">
            <a:extLst>
              <a:ext uri="{FF2B5EF4-FFF2-40B4-BE49-F238E27FC236}">
                <a16:creationId xmlns:a16="http://schemas.microsoft.com/office/drawing/2014/main" xmlns="" id="{87ABFA58-CC8F-4187-B471-B60DFE88C7F5}"/>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6217"/>
          <a:stretch/>
        </p:blipFill>
        <p:spPr>
          <a:xfrm>
            <a:off x="9467850" y="390524"/>
            <a:ext cx="2071687" cy="1409700"/>
          </a:xfrm>
          <a:prstGeom prst="rect">
            <a:avLst/>
          </a:prstGeom>
        </p:spPr>
      </p:pic>
      <p:sp>
        <p:nvSpPr>
          <p:cNvPr id="10" name="Текстово поле 9">
            <a:extLst>
              <a:ext uri="{FF2B5EF4-FFF2-40B4-BE49-F238E27FC236}">
                <a16:creationId xmlns:a16="http://schemas.microsoft.com/office/drawing/2014/main" xmlns="" id="{1AE1C513-785D-42F9-860C-E020977EC2F3}"/>
              </a:ext>
            </a:extLst>
          </p:cNvPr>
          <p:cNvSpPr txBox="1"/>
          <p:nvPr/>
        </p:nvSpPr>
        <p:spPr>
          <a:xfrm>
            <a:off x="552450" y="6096000"/>
            <a:ext cx="11353800" cy="400110"/>
          </a:xfrm>
          <a:prstGeom prst="rect">
            <a:avLst/>
          </a:prstGeom>
          <a:noFill/>
        </p:spPr>
        <p:txBody>
          <a:bodyPr wrap="square" rtlCol="0">
            <a:spAutoFit/>
          </a:bodyPr>
          <a:lstStyle/>
          <a:p>
            <a:r>
              <a:rPr lang="bg-BG" sz="2000" dirty="0">
                <a:latin typeface="Calibri" panose="020F0502020204030204" pitchFamily="34" charset="0"/>
                <a:cs typeface="Calibri" panose="020F0502020204030204" pitchFamily="34" charset="0"/>
              </a:rPr>
              <a:t>Тел: 0</a:t>
            </a:r>
            <a:r>
              <a:rPr lang="bg-BG" sz="2000" i="1" dirty="0">
                <a:effectLst/>
                <a:latin typeface="Calibri" panose="020F0502020204030204" pitchFamily="34" charset="0"/>
                <a:ea typeface="Times New Roman" panose="02020603050405020304" pitchFamily="18" charset="0"/>
                <a:cs typeface="Calibri" panose="020F0502020204030204" pitchFamily="34" charset="0"/>
              </a:rPr>
              <a:t>826770, 0887493503										</a:t>
            </a:r>
            <a:r>
              <a:rPr lang="bg-BG" sz="2000" i="1" dirty="0" err="1">
                <a:effectLst/>
                <a:latin typeface="Calibri" panose="020F0502020204030204" pitchFamily="34" charset="0"/>
                <a:ea typeface="Times New Roman" panose="02020603050405020304" pitchFamily="18" charset="0"/>
                <a:cs typeface="Calibri" panose="020F0502020204030204" pitchFamily="34" charset="0"/>
              </a:rPr>
              <a:t>емейл</a:t>
            </a:r>
            <a:r>
              <a:rPr lang="bg-BG" sz="2000"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err="1">
                <a:effectLst/>
                <a:latin typeface="Calibri" panose="020F0502020204030204" pitchFamily="34" charset="0"/>
                <a:ea typeface="Times New Roman" panose="02020603050405020304" pitchFamily="18" charset="0"/>
                <a:cs typeface="Calibri" panose="020F0502020204030204" pitchFamily="34" charset="0"/>
              </a:rPr>
              <a:t>centre</a:t>
            </a:r>
            <a:r>
              <a:rPr lang="ru-RU" sz="2000" i="1" dirty="0">
                <a:effectLst/>
                <a:latin typeface="Calibri" panose="020F0502020204030204" pitchFamily="34" charset="0"/>
                <a:ea typeface="Times New Roman" panose="02020603050405020304" pitchFamily="18" charset="0"/>
                <a:cs typeface="Calibri" panose="020F0502020204030204" pitchFamily="34" charset="0"/>
              </a:rPr>
              <a:t>_</a:t>
            </a:r>
            <a:r>
              <a:rPr lang="en-US" sz="2000" i="1" dirty="0" err="1">
                <a:effectLst/>
                <a:latin typeface="Calibri" panose="020F0502020204030204" pitchFamily="34" charset="0"/>
                <a:ea typeface="Times New Roman" panose="02020603050405020304" pitchFamily="18" charset="0"/>
                <a:cs typeface="Calibri" panose="020F0502020204030204" pitchFamily="34" charset="0"/>
              </a:rPr>
              <a:t>dinamika</a:t>
            </a:r>
            <a:r>
              <a:rPr lang="ru-RU" sz="2000" i="1" dirty="0">
                <a:effectLst/>
                <a:latin typeface="Calibri" panose="020F0502020204030204" pitchFamily="34" charset="0"/>
                <a:ea typeface="Times New Roman" panose="02020603050405020304" pitchFamily="18" charset="0"/>
                <a:cs typeface="Calibri" panose="020F0502020204030204" pitchFamily="34" charset="0"/>
              </a:rPr>
              <a:t>@</a:t>
            </a:r>
            <a:r>
              <a:rPr lang="de-DE" sz="2000" i="1" dirty="0">
                <a:effectLst/>
                <a:latin typeface="Calibri" panose="020F0502020204030204" pitchFamily="34" charset="0"/>
                <a:ea typeface="Times New Roman" panose="02020603050405020304" pitchFamily="18" charset="0"/>
                <a:cs typeface="Calibri" panose="020F0502020204030204" pitchFamily="34" charset="0"/>
              </a:rPr>
              <a:t>abv</a:t>
            </a:r>
            <a:r>
              <a:rPr lang="ru-RU" sz="2000" i="1" dirty="0">
                <a:effectLst/>
                <a:latin typeface="Calibri" panose="020F0502020204030204" pitchFamily="34" charset="0"/>
                <a:ea typeface="Times New Roman" panose="02020603050405020304" pitchFamily="18" charset="0"/>
                <a:cs typeface="Calibri" panose="020F0502020204030204" pitchFamily="34" charset="0"/>
              </a:rPr>
              <a:t>.</a:t>
            </a:r>
            <a:r>
              <a:rPr lang="de-DE" sz="2000" i="1" dirty="0">
                <a:effectLst/>
                <a:latin typeface="Calibri" panose="020F0502020204030204" pitchFamily="34" charset="0"/>
                <a:ea typeface="Times New Roman" panose="02020603050405020304" pitchFamily="18" charset="0"/>
                <a:cs typeface="Calibri" panose="020F0502020204030204" pitchFamily="34" charset="0"/>
              </a:rPr>
              <a:t>bg</a:t>
            </a:r>
            <a:endParaRPr lang="bg-BG"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251297172"/>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xmlns="" id="{F6FB51E2-96A7-46AA-BB65-1FBB2D0DACB3}"/>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7598742" y="4061971"/>
            <a:ext cx="4224958" cy="2796029"/>
          </a:xfrm>
          <a:prstGeom prst="rect">
            <a:avLst/>
          </a:prstGeom>
        </p:spPr>
      </p:pic>
      <p:sp>
        <p:nvSpPr>
          <p:cNvPr id="3" name="Текстово поле 2">
            <a:extLst>
              <a:ext uri="{FF2B5EF4-FFF2-40B4-BE49-F238E27FC236}">
                <a16:creationId xmlns:a16="http://schemas.microsoft.com/office/drawing/2014/main" xmlns="" id="{11065630-461C-48F1-A3CC-61EAF746A176}"/>
              </a:ext>
            </a:extLst>
          </p:cNvPr>
          <p:cNvSpPr txBox="1"/>
          <p:nvPr/>
        </p:nvSpPr>
        <p:spPr>
          <a:xfrm>
            <a:off x="1577836" y="586878"/>
            <a:ext cx="9299714" cy="6555641"/>
          </a:xfrm>
          <a:prstGeom prst="rect">
            <a:avLst/>
          </a:prstGeom>
          <a:noFill/>
        </p:spPr>
        <p:txBody>
          <a:bodyPr wrap="square" rtlCol="0">
            <a:spAutoFit/>
          </a:bodyPr>
          <a:lstStyle/>
          <a:p>
            <a:pPr algn="just"/>
            <a:r>
              <a:rPr lang="ru-RU" sz="2800" dirty="0">
                <a:latin typeface="Calibri" panose="020F0502020204030204" pitchFamily="34" charset="0"/>
                <a:cs typeface="Calibri" panose="020F0502020204030204" pitchFamily="34" charset="0"/>
              </a:rPr>
              <a:t>Закрилата на детето срещу</a:t>
            </a:r>
            <a:r>
              <a:rPr lang="en-GB" sz="2800" dirty="0">
                <a:latin typeface="Calibri" panose="020F0502020204030204" pitchFamily="34" charset="0"/>
                <a:cs typeface="Calibri" panose="020F0502020204030204" pitchFamily="34" charset="0"/>
              </a:rPr>
              <a:t>:</a:t>
            </a:r>
            <a:r>
              <a:rPr lang="ru-RU" sz="2800" dirty="0">
                <a:latin typeface="Calibri" panose="020F0502020204030204" pitchFamily="34" charset="0"/>
                <a:cs typeface="Calibri" panose="020F0502020204030204" pitchFamily="34" charset="0"/>
              </a:rPr>
              <a:t> </a:t>
            </a:r>
            <a:endParaRPr lang="en-GB" sz="2800" dirty="0">
              <a:latin typeface="Calibri" panose="020F0502020204030204" pitchFamily="34" charset="0"/>
              <a:cs typeface="Calibri" panose="020F0502020204030204" pitchFamily="34" charset="0"/>
            </a:endParaRPr>
          </a:p>
          <a:p>
            <a:pPr algn="just"/>
            <a:r>
              <a:rPr lang="ru-RU" sz="2800" dirty="0">
                <a:latin typeface="Calibri" panose="020F0502020204030204" pitchFamily="34" charset="0"/>
                <a:cs typeface="Calibri" panose="020F0502020204030204" pitchFamily="34" charset="0"/>
              </a:rPr>
              <a:t>„всички </a:t>
            </a:r>
            <a:r>
              <a:rPr lang="ru-RU" sz="2800" b="1" dirty="0">
                <a:latin typeface="Calibri" panose="020F0502020204030204" pitchFamily="34" charset="0"/>
                <a:cs typeface="Calibri" panose="020F0502020204030204" pitchFamily="34" charset="0"/>
              </a:rPr>
              <a:t>форми на физическо или умствено насилие</a:t>
            </a:r>
            <a:r>
              <a:rPr lang="ru-RU" sz="2800" dirty="0">
                <a:latin typeface="Calibri" panose="020F0502020204030204" pitchFamily="34" charset="0"/>
                <a:cs typeface="Calibri" panose="020F0502020204030204" pitchFamily="34" charset="0"/>
              </a:rPr>
              <a:t>, </a:t>
            </a:r>
            <a:r>
              <a:rPr lang="ru-RU" sz="2800" b="1" dirty="0">
                <a:latin typeface="Calibri" panose="020F0502020204030204" pitchFamily="34" charset="0"/>
                <a:cs typeface="Calibri" panose="020F0502020204030204" pitchFamily="34" charset="0"/>
              </a:rPr>
              <a:t>посегателство</a:t>
            </a:r>
            <a:r>
              <a:rPr lang="ru-RU" sz="2800" dirty="0">
                <a:latin typeface="Calibri" panose="020F0502020204030204" pitchFamily="34" charset="0"/>
                <a:cs typeface="Calibri" panose="020F0502020204030204" pitchFamily="34" charset="0"/>
              </a:rPr>
              <a:t> или </a:t>
            </a:r>
            <a:r>
              <a:rPr lang="ru-RU" sz="2800" b="1" dirty="0">
                <a:latin typeface="Calibri" panose="020F0502020204030204" pitchFamily="34" charset="0"/>
                <a:cs typeface="Calibri" panose="020F0502020204030204" pitchFamily="34" charset="0"/>
              </a:rPr>
              <a:t>злоупотреба</a:t>
            </a:r>
            <a:r>
              <a:rPr lang="ru-RU" sz="2800" dirty="0">
                <a:latin typeface="Calibri" panose="020F0502020204030204" pitchFamily="34" charset="0"/>
                <a:cs typeface="Calibri" panose="020F0502020204030204" pitchFamily="34" charset="0"/>
              </a:rPr>
              <a:t>, </a:t>
            </a:r>
            <a:r>
              <a:rPr lang="ru-RU" sz="2800" b="1" dirty="0">
                <a:latin typeface="Calibri" panose="020F0502020204030204" pitchFamily="34" charset="0"/>
                <a:cs typeface="Calibri" panose="020F0502020204030204" pitchFamily="34" charset="0"/>
              </a:rPr>
              <a:t>липса на грижи </a:t>
            </a:r>
            <a:r>
              <a:rPr lang="ru-RU" sz="2800" dirty="0">
                <a:latin typeface="Calibri" panose="020F0502020204030204" pitchFamily="34" charset="0"/>
                <a:cs typeface="Calibri" panose="020F0502020204030204" pitchFamily="34" charset="0"/>
              </a:rPr>
              <a:t>или </a:t>
            </a:r>
            <a:r>
              <a:rPr lang="ru-RU" sz="2800" b="1" dirty="0">
                <a:latin typeface="Calibri" panose="020F0502020204030204" pitchFamily="34" charset="0"/>
                <a:cs typeface="Calibri" panose="020F0502020204030204" pitchFamily="34" charset="0"/>
              </a:rPr>
              <a:t>небрежно отношение</a:t>
            </a:r>
            <a:r>
              <a:rPr lang="ru-RU" sz="2800" dirty="0">
                <a:latin typeface="Calibri" panose="020F0502020204030204" pitchFamily="34" charset="0"/>
                <a:cs typeface="Calibri" panose="020F0502020204030204" pitchFamily="34" charset="0"/>
              </a:rPr>
              <a:t>, </a:t>
            </a:r>
            <a:r>
              <a:rPr lang="ru-RU" sz="2800" b="1" dirty="0">
                <a:latin typeface="Calibri" panose="020F0502020204030204" pitchFamily="34" charset="0"/>
                <a:cs typeface="Calibri" panose="020F0502020204030204" pitchFamily="34" charset="0"/>
              </a:rPr>
              <a:t>малтретиране</a:t>
            </a:r>
            <a:r>
              <a:rPr lang="ru-RU" sz="2800" dirty="0">
                <a:latin typeface="Calibri" panose="020F0502020204030204" pitchFamily="34" charset="0"/>
                <a:cs typeface="Calibri" panose="020F0502020204030204" pitchFamily="34" charset="0"/>
              </a:rPr>
              <a:t> или </a:t>
            </a:r>
            <a:r>
              <a:rPr lang="ru-RU" sz="2800" b="1" dirty="0">
                <a:latin typeface="Calibri" panose="020F0502020204030204" pitchFamily="34" charset="0"/>
                <a:cs typeface="Calibri" panose="020F0502020204030204" pitchFamily="34" charset="0"/>
              </a:rPr>
              <a:t>експлоатация</a:t>
            </a:r>
            <a:r>
              <a:rPr lang="ru-RU" sz="2800" dirty="0">
                <a:latin typeface="Calibri" panose="020F0502020204030204" pitchFamily="34" charset="0"/>
                <a:cs typeface="Calibri" panose="020F0502020204030204" pitchFamily="34" charset="0"/>
              </a:rPr>
              <a:t>, включително </a:t>
            </a:r>
            <a:r>
              <a:rPr lang="ru-RU" sz="2800" b="1" dirty="0">
                <a:latin typeface="Calibri" panose="020F0502020204030204" pitchFamily="34" charset="0"/>
                <a:cs typeface="Calibri" panose="020F0502020204030204" pitchFamily="34" charset="0"/>
              </a:rPr>
              <a:t>сексуални престъпления</a:t>
            </a:r>
            <a:r>
              <a:rPr lang="ru-RU" sz="2800" dirty="0">
                <a:latin typeface="Calibri" panose="020F0502020204030204" pitchFamily="34" charset="0"/>
                <a:cs typeface="Calibri" panose="020F0502020204030204" pitchFamily="34" charset="0"/>
              </a:rPr>
              <a:t>“</a:t>
            </a:r>
            <a:endParaRPr lang="en-GB" sz="2800" dirty="0">
              <a:latin typeface="Calibri" panose="020F0502020204030204" pitchFamily="34" charset="0"/>
              <a:cs typeface="Calibri" panose="020F0502020204030204" pitchFamily="34" charset="0"/>
            </a:endParaRPr>
          </a:p>
          <a:p>
            <a:pPr algn="just"/>
            <a:endParaRPr lang="en-GB" sz="2800" dirty="0">
              <a:latin typeface="Calibri" panose="020F0502020204030204" pitchFamily="34" charset="0"/>
              <a:cs typeface="Calibri" panose="020F0502020204030204" pitchFamily="34" charset="0"/>
            </a:endParaRPr>
          </a:p>
          <a:p>
            <a:pPr algn="just"/>
            <a:r>
              <a:rPr lang="ru-RU" sz="2800" dirty="0">
                <a:latin typeface="Calibri" panose="020F0502020204030204" pitchFamily="34" charset="0"/>
                <a:cs typeface="Calibri" panose="020F0502020204030204" pitchFamily="34" charset="0"/>
              </a:rPr>
              <a:t/>
            </a:r>
            <a:br>
              <a:rPr lang="ru-RU" sz="2800" dirty="0">
                <a:latin typeface="Calibri" panose="020F0502020204030204" pitchFamily="34" charset="0"/>
                <a:cs typeface="Calibri" panose="020F0502020204030204" pitchFamily="34" charset="0"/>
              </a:rPr>
            </a:br>
            <a:r>
              <a:rPr lang="bg-BG" sz="2800" dirty="0">
                <a:latin typeface="Calibri" panose="020F0502020204030204" pitchFamily="34" charset="0"/>
                <a:cs typeface="Calibri" panose="020F0502020204030204" pitchFamily="34" charset="0"/>
              </a:rPr>
              <a:t>чл. 19 от Конвенцията за правата на детето</a:t>
            </a:r>
            <a:endParaRPr lang="en-GB" sz="2800" dirty="0">
              <a:latin typeface="Calibri" panose="020F0502020204030204" pitchFamily="34" charset="0"/>
              <a:cs typeface="Calibri" panose="020F0502020204030204" pitchFamily="34" charset="0"/>
            </a:endParaRPr>
          </a:p>
          <a:p>
            <a:pPr algn="just"/>
            <a:endParaRPr lang="en-GB" sz="2800" b="0" i="0" dirty="0">
              <a:solidFill>
                <a:srgbClr val="000000"/>
              </a:solidFill>
              <a:effectLst/>
              <a:latin typeface="Calibri" panose="020F0502020204030204" pitchFamily="34" charset="0"/>
              <a:cs typeface="Calibri" panose="020F0502020204030204" pitchFamily="34" charset="0"/>
            </a:endParaRPr>
          </a:p>
          <a:p>
            <a:pPr algn="just"/>
            <a:endParaRPr lang="en-GB" sz="2800" dirty="0">
              <a:solidFill>
                <a:srgbClr val="000000"/>
              </a:solidFill>
              <a:latin typeface="Calibri" panose="020F0502020204030204" pitchFamily="34" charset="0"/>
              <a:cs typeface="Calibri" panose="020F0502020204030204" pitchFamily="34" charset="0"/>
            </a:endParaRPr>
          </a:p>
          <a:p>
            <a:pPr algn="just"/>
            <a:endParaRPr lang="en-GB" sz="2800" b="0" i="0" dirty="0">
              <a:solidFill>
                <a:srgbClr val="000000"/>
              </a:solidFill>
              <a:effectLst/>
              <a:latin typeface="Calibri" panose="020F0502020204030204" pitchFamily="34" charset="0"/>
              <a:cs typeface="Calibri" panose="020F0502020204030204" pitchFamily="34" charset="0"/>
            </a:endParaRPr>
          </a:p>
          <a:p>
            <a:pPr algn="just"/>
            <a:endParaRPr lang="en-GB" sz="2800" dirty="0">
              <a:solidFill>
                <a:srgbClr val="000000"/>
              </a:solidFill>
              <a:latin typeface="Calibri" panose="020F0502020204030204" pitchFamily="34" charset="0"/>
              <a:cs typeface="Calibri" panose="020F0502020204030204" pitchFamily="34" charset="0"/>
            </a:endParaRPr>
          </a:p>
          <a:p>
            <a:pPr algn="just"/>
            <a:endParaRPr lang="en-GB" sz="2800" b="0" i="0" dirty="0">
              <a:solidFill>
                <a:srgbClr val="000000"/>
              </a:solidFill>
              <a:effectLst/>
              <a:latin typeface="Calibri" panose="020F0502020204030204" pitchFamily="34" charset="0"/>
              <a:cs typeface="Calibri" panose="020F0502020204030204" pitchFamily="34" charset="0"/>
            </a:endParaRPr>
          </a:p>
          <a:p>
            <a:pPr algn="just"/>
            <a:endParaRPr lang="en-GB" sz="2800" dirty="0">
              <a:solidFill>
                <a:srgbClr val="000000"/>
              </a:solidFill>
              <a:latin typeface="Calibri" panose="020F0502020204030204" pitchFamily="34" charset="0"/>
              <a:cs typeface="Calibri" panose="020F0502020204030204" pitchFamily="34" charset="0"/>
            </a:endParaRPr>
          </a:p>
          <a:p>
            <a:pPr algn="just"/>
            <a:endParaRPr lang="en-GB" sz="2800" b="0" i="0" dirty="0">
              <a:solidFill>
                <a:srgbClr val="000000"/>
              </a:solidFill>
              <a:effectLst/>
              <a:latin typeface="Calibri" panose="020F0502020204030204" pitchFamily="34" charset="0"/>
              <a:cs typeface="Calibri" panose="020F0502020204030204" pitchFamily="34" charset="0"/>
            </a:endParaRPr>
          </a:p>
        </p:txBody>
      </p:sp>
      <p:pic>
        <p:nvPicPr>
          <p:cNvPr id="9" name="Picture 2">
            <a:extLst>
              <a:ext uri="{FF2B5EF4-FFF2-40B4-BE49-F238E27FC236}">
                <a16:creationId xmlns:a16="http://schemas.microsoft.com/office/drawing/2014/main" xmlns="" id="{045E4621-631E-4F87-BEB5-E264FE66D04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3050" y="5751885"/>
            <a:ext cx="2315884" cy="898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6063673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xmlns="" id="{F6FB51E2-96A7-46AA-BB65-1FBB2D0DACB3}"/>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7598742" y="4061971"/>
            <a:ext cx="4224958" cy="2796029"/>
          </a:xfrm>
          <a:prstGeom prst="rect">
            <a:avLst/>
          </a:prstGeom>
        </p:spPr>
      </p:pic>
      <p:sp>
        <p:nvSpPr>
          <p:cNvPr id="3" name="Текстово поле 2">
            <a:extLst>
              <a:ext uri="{FF2B5EF4-FFF2-40B4-BE49-F238E27FC236}">
                <a16:creationId xmlns:a16="http://schemas.microsoft.com/office/drawing/2014/main" xmlns="" id="{11065630-461C-48F1-A3CC-61EAF746A176}"/>
              </a:ext>
            </a:extLst>
          </p:cNvPr>
          <p:cNvSpPr txBox="1"/>
          <p:nvPr/>
        </p:nvSpPr>
        <p:spPr>
          <a:xfrm>
            <a:off x="1577836" y="586878"/>
            <a:ext cx="9299714" cy="5262979"/>
          </a:xfrm>
          <a:prstGeom prst="rect">
            <a:avLst/>
          </a:prstGeom>
          <a:noFill/>
        </p:spPr>
        <p:txBody>
          <a:bodyPr wrap="square" rtlCol="0">
            <a:spAutoFit/>
          </a:bodyPr>
          <a:lstStyle/>
          <a:p>
            <a:pPr algn="ctr"/>
            <a:r>
              <a:rPr lang="ru-RU" sz="2800" b="1" dirty="0">
                <a:latin typeface="Calibri" panose="020F0502020204030204" pitchFamily="34" charset="0"/>
                <a:cs typeface="Calibri" panose="020F0502020204030204" pitchFamily="34" charset="0"/>
              </a:rPr>
              <a:t>Третият Факултативен протокол, в сила на 14 април 2014 г., към Конвенцията за правата на детето</a:t>
            </a:r>
            <a:r>
              <a:rPr lang="en-GB" sz="2800" b="1" dirty="0">
                <a:latin typeface="Calibri" panose="020F0502020204030204" pitchFamily="34" charset="0"/>
                <a:cs typeface="Calibri" panose="020F0502020204030204" pitchFamily="34" charset="0"/>
              </a:rPr>
              <a:t>:</a:t>
            </a:r>
          </a:p>
          <a:p>
            <a:pPr algn="just"/>
            <a:endParaRPr lang="en-GB" sz="2800" b="1" dirty="0">
              <a:latin typeface="Calibri" panose="020F0502020204030204" pitchFamily="34" charset="0"/>
              <a:cs typeface="Calibri" panose="020F0502020204030204" pitchFamily="34" charset="0"/>
            </a:endParaRPr>
          </a:p>
          <a:p>
            <a:pPr algn="just"/>
            <a:r>
              <a:rPr lang="bg-BG" sz="2800" dirty="0">
                <a:latin typeface="Calibri" panose="020F0502020204030204" pitchFamily="34" charset="0"/>
                <a:cs typeface="Calibri" panose="020F0502020204030204" pitchFamily="34" charset="0"/>
              </a:rPr>
              <a:t>П</a:t>
            </a:r>
            <a:r>
              <a:rPr lang="ru-RU" sz="2800" dirty="0">
                <a:latin typeface="Calibri" panose="020F0502020204030204" pitchFamily="34" charset="0"/>
                <a:cs typeface="Calibri" panose="020F0502020204030204" pitchFamily="34" charset="0"/>
              </a:rPr>
              <a:t>роцедурата за подаване на жалби, изрично защитаваща правото на децата да търсят правна закрила за възстановяване на нарушените си права. </a:t>
            </a:r>
            <a:endParaRPr lang="en-GB" sz="2800" b="0" i="0" dirty="0">
              <a:solidFill>
                <a:srgbClr val="000000"/>
              </a:solidFill>
              <a:effectLst/>
              <a:latin typeface="Calibri" panose="020F0502020204030204" pitchFamily="34" charset="0"/>
              <a:cs typeface="Calibri" panose="020F0502020204030204" pitchFamily="34" charset="0"/>
            </a:endParaRPr>
          </a:p>
          <a:p>
            <a:pPr algn="just"/>
            <a:endParaRPr lang="en-GB" sz="2800" dirty="0">
              <a:solidFill>
                <a:srgbClr val="000000"/>
              </a:solidFill>
              <a:latin typeface="Calibri" panose="020F0502020204030204" pitchFamily="34" charset="0"/>
              <a:cs typeface="Calibri" panose="020F0502020204030204" pitchFamily="34" charset="0"/>
            </a:endParaRPr>
          </a:p>
          <a:p>
            <a:pPr algn="just"/>
            <a:endParaRPr lang="en-GB" sz="2800" b="0" i="0" dirty="0">
              <a:solidFill>
                <a:srgbClr val="000000"/>
              </a:solidFill>
              <a:effectLst/>
              <a:latin typeface="Calibri" panose="020F0502020204030204" pitchFamily="34" charset="0"/>
              <a:cs typeface="Calibri" panose="020F0502020204030204" pitchFamily="34" charset="0"/>
            </a:endParaRPr>
          </a:p>
          <a:p>
            <a:pPr algn="just"/>
            <a:endParaRPr lang="en-GB" sz="2800" dirty="0">
              <a:solidFill>
                <a:srgbClr val="000000"/>
              </a:solidFill>
              <a:latin typeface="Calibri" panose="020F0502020204030204" pitchFamily="34" charset="0"/>
              <a:cs typeface="Calibri" panose="020F0502020204030204" pitchFamily="34" charset="0"/>
            </a:endParaRPr>
          </a:p>
          <a:p>
            <a:pPr algn="just"/>
            <a:endParaRPr lang="en-GB" sz="2800" b="0" i="0" dirty="0">
              <a:solidFill>
                <a:srgbClr val="000000"/>
              </a:solidFill>
              <a:effectLst/>
              <a:latin typeface="Calibri" panose="020F0502020204030204" pitchFamily="34" charset="0"/>
              <a:cs typeface="Calibri" panose="020F0502020204030204" pitchFamily="34" charset="0"/>
            </a:endParaRPr>
          </a:p>
          <a:p>
            <a:pPr algn="just"/>
            <a:endParaRPr lang="en-GB" sz="2800" dirty="0">
              <a:solidFill>
                <a:srgbClr val="000000"/>
              </a:solidFill>
              <a:latin typeface="Calibri" panose="020F0502020204030204" pitchFamily="34" charset="0"/>
              <a:cs typeface="Calibri" panose="020F0502020204030204" pitchFamily="34" charset="0"/>
            </a:endParaRPr>
          </a:p>
          <a:p>
            <a:pPr algn="just"/>
            <a:endParaRPr lang="en-GB" sz="2800" b="0" i="0" dirty="0">
              <a:solidFill>
                <a:srgbClr val="000000"/>
              </a:solidFill>
              <a:effectLst/>
              <a:latin typeface="Calibri" panose="020F0502020204030204" pitchFamily="34" charset="0"/>
              <a:cs typeface="Calibri" panose="020F0502020204030204" pitchFamily="34" charset="0"/>
            </a:endParaRPr>
          </a:p>
        </p:txBody>
      </p:sp>
      <p:pic>
        <p:nvPicPr>
          <p:cNvPr id="9" name="Picture 2">
            <a:extLst>
              <a:ext uri="{FF2B5EF4-FFF2-40B4-BE49-F238E27FC236}">
                <a16:creationId xmlns:a16="http://schemas.microsoft.com/office/drawing/2014/main" xmlns="" id="{045E4621-631E-4F87-BEB5-E264FE66D04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3050" y="5751885"/>
            <a:ext cx="2315884" cy="898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905702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8CDF50C8-2B86-4263-990F-5641E0060CE9}"/>
              </a:ext>
            </a:extLst>
          </p:cNvPr>
          <p:cNvSpPr>
            <a:spLocks noGrp="1"/>
          </p:cNvSpPr>
          <p:nvPr>
            <p:ph type="title"/>
          </p:nvPr>
        </p:nvSpPr>
        <p:spPr/>
        <p:txBody>
          <a:bodyPr>
            <a:normAutofit fontScale="90000"/>
          </a:bodyPr>
          <a:lstStyle/>
          <a:p>
            <a:pPr algn="ctr"/>
            <a:r>
              <a:rPr lang="bg-BG" dirty="0">
                <a:latin typeface="Calibri" panose="020F0502020204030204" pitchFamily="34" charset="0"/>
                <a:cs typeface="Calibri" panose="020F0502020204030204" pitchFamily="34" charset="0"/>
              </a:rPr>
              <a:t>Форми на домашно насилие и насилие в училище</a:t>
            </a:r>
          </a:p>
        </p:txBody>
      </p:sp>
      <p:graphicFrame>
        <p:nvGraphicFramePr>
          <p:cNvPr id="5" name="Контейнер за съдържание 4">
            <a:extLst>
              <a:ext uri="{FF2B5EF4-FFF2-40B4-BE49-F238E27FC236}">
                <a16:creationId xmlns:a16="http://schemas.microsoft.com/office/drawing/2014/main" xmlns="" id="{BC54BA37-0505-4879-9AB5-5186DAD85DC5}"/>
              </a:ext>
            </a:extLst>
          </p:cNvPr>
          <p:cNvGraphicFramePr>
            <a:graphicFrameLocks noGrp="1"/>
          </p:cNvGraphicFramePr>
          <p:nvPr>
            <p:ph sz="half" idx="1"/>
            <p:extLst>
              <p:ext uri="{D42A27DB-BD31-4B8C-83A1-F6EECF244321}">
                <p14:modId xmlns:p14="http://schemas.microsoft.com/office/powerpoint/2010/main" xmlns="" val="3945948463"/>
              </p:ext>
            </p:extLst>
          </p:nvPr>
        </p:nvGraphicFramePr>
        <p:xfrm>
          <a:off x="5121275" y="803275"/>
          <a:ext cx="6269038" cy="2382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Контейнер за съдържание 4">
            <a:extLst>
              <a:ext uri="{FF2B5EF4-FFF2-40B4-BE49-F238E27FC236}">
                <a16:creationId xmlns:a16="http://schemas.microsoft.com/office/drawing/2014/main" xmlns="" id="{8E014CDF-E494-4766-A2ED-FBDB18423C5B}"/>
              </a:ext>
            </a:extLst>
          </p:cNvPr>
          <p:cNvGraphicFramePr>
            <a:graphicFrameLocks noGrp="1"/>
          </p:cNvGraphicFramePr>
          <p:nvPr>
            <p:ph sz="half" idx="2"/>
            <p:extLst>
              <p:ext uri="{D42A27DB-BD31-4B8C-83A1-F6EECF244321}">
                <p14:modId xmlns:p14="http://schemas.microsoft.com/office/powerpoint/2010/main" xmlns="" val="2726802316"/>
              </p:ext>
            </p:extLst>
          </p:nvPr>
        </p:nvGraphicFramePr>
        <p:xfrm>
          <a:off x="5118100" y="3671888"/>
          <a:ext cx="6272213" cy="23844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612743045"/>
      </p:ext>
    </p:extLst>
  </p:cSld>
  <p:clrMapOvr>
    <a:masterClrMapping/>
  </p:clrMapOvr>
  <mc:AlternateContent xmlns:mc="http://schemas.openxmlformats.org/markup-compatibility/2006">
    <mc:Choice xmlns:p14="http://schemas.microsoft.com/office/powerpoint/2010/main" xmlns="" Requires="p14">
      <p:transition spd="slow" p14:dur="3750">
        <p14:prism isContent="1" isInverted="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8CDF50C8-2B86-4263-990F-5641E0060CE9}"/>
              </a:ext>
            </a:extLst>
          </p:cNvPr>
          <p:cNvSpPr>
            <a:spLocks noGrp="1"/>
          </p:cNvSpPr>
          <p:nvPr>
            <p:ph type="title"/>
          </p:nvPr>
        </p:nvSpPr>
        <p:spPr>
          <a:xfrm>
            <a:off x="717549" y="2349194"/>
            <a:ext cx="3854450" cy="2470065"/>
          </a:xfrm>
        </p:spPr>
        <p:txBody>
          <a:bodyPr>
            <a:normAutofit fontScale="90000"/>
          </a:bodyPr>
          <a:lstStyle/>
          <a:p>
            <a:pPr algn="ctr"/>
            <a:r>
              <a:rPr lang="bg-BG" dirty="0">
                <a:latin typeface="Calibri" panose="020F0502020204030204" pitchFamily="34" charset="0"/>
                <a:cs typeface="Calibri" panose="020F0502020204030204" pitchFamily="34" charset="0"/>
              </a:rPr>
              <a:t>Краткосрочни последици на домашното насилие върху детето</a:t>
            </a:r>
          </a:p>
        </p:txBody>
      </p:sp>
      <p:graphicFrame>
        <p:nvGraphicFramePr>
          <p:cNvPr id="5" name="Контейнер за съдържание 4">
            <a:extLst>
              <a:ext uri="{FF2B5EF4-FFF2-40B4-BE49-F238E27FC236}">
                <a16:creationId xmlns:a16="http://schemas.microsoft.com/office/drawing/2014/main" xmlns="" id="{BC54BA37-0505-4879-9AB5-5186DAD85DC5}"/>
              </a:ext>
            </a:extLst>
          </p:cNvPr>
          <p:cNvGraphicFramePr>
            <a:graphicFrameLocks noGrp="1"/>
          </p:cNvGraphicFramePr>
          <p:nvPr>
            <p:ph sz="half" idx="1"/>
            <p:extLst>
              <p:ext uri="{D42A27DB-BD31-4B8C-83A1-F6EECF244321}">
                <p14:modId xmlns:p14="http://schemas.microsoft.com/office/powerpoint/2010/main" xmlns="" val="2926218399"/>
              </p:ext>
            </p:extLst>
          </p:nvPr>
        </p:nvGraphicFramePr>
        <p:xfrm>
          <a:off x="5121275" y="803275"/>
          <a:ext cx="6269038" cy="2382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Текстово поле 8">
            <a:extLst>
              <a:ext uri="{FF2B5EF4-FFF2-40B4-BE49-F238E27FC236}">
                <a16:creationId xmlns:a16="http://schemas.microsoft.com/office/drawing/2014/main" xmlns="" id="{40923331-07F2-4574-9B70-E323116C6DF4}"/>
              </a:ext>
            </a:extLst>
          </p:cNvPr>
          <p:cNvSpPr txBox="1"/>
          <p:nvPr/>
        </p:nvSpPr>
        <p:spPr>
          <a:xfrm>
            <a:off x="4686300" y="-49837"/>
            <a:ext cx="7505700" cy="6957674"/>
          </a:xfrm>
          <a:prstGeom prst="rect">
            <a:avLst/>
          </a:prstGeom>
          <a:noFill/>
        </p:spPr>
        <p:txBody>
          <a:bodyPr wrap="square" rtlCol="0">
            <a:spAutoFit/>
          </a:bodyPr>
          <a:lstStyle/>
          <a:p>
            <a:pPr algn="just">
              <a:lnSpc>
                <a:spcPct val="150000"/>
              </a:lnSpc>
            </a:pPr>
            <a:r>
              <a:rPr lang="ru-RU" sz="2500" dirty="0">
                <a:latin typeface="Calibri" panose="020F0502020204030204" pitchFamily="34" charset="0"/>
                <a:cs typeface="Calibri" panose="020F0502020204030204" pitchFamily="34" charset="0"/>
              </a:rPr>
              <a:t>=Различни по степен и сериозност физ. наранявания </a:t>
            </a:r>
          </a:p>
          <a:p>
            <a:pPr algn="just">
              <a:lnSpc>
                <a:spcPct val="150000"/>
              </a:lnSpc>
            </a:pPr>
            <a:r>
              <a:rPr lang="ru-RU" sz="2500" dirty="0">
                <a:latin typeface="Calibri" panose="020F0502020204030204" pitchFamily="34" charset="0"/>
                <a:cs typeface="Calibri" panose="020F0502020204030204" pitchFamily="34" charset="0"/>
              </a:rPr>
              <a:t>=Емоционална травма </a:t>
            </a:r>
          </a:p>
          <a:p>
            <a:pPr algn="just">
              <a:lnSpc>
                <a:spcPct val="150000"/>
              </a:lnSpc>
            </a:pPr>
            <a:r>
              <a:rPr lang="ru-RU" sz="2500" dirty="0">
                <a:latin typeface="Calibri" panose="020F0502020204030204" pitchFamily="34" charset="0"/>
                <a:cs typeface="Calibri" panose="020F0502020204030204" pitchFamily="34" charset="0"/>
              </a:rPr>
              <a:t>=Загуба на апетит </a:t>
            </a:r>
          </a:p>
          <a:p>
            <a:pPr algn="just">
              <a:lnSpc>
                <a:spcPct val="150000"/>
              </a:lnSpc>
            </a:pPr>
            <a:r>
              <a:rPr lang="ru-RU" sz="2500" dirty="0">
                <a:latin typeface="Calibri" panose="020F0502020204030204" pitchFamily="34" charset="0"/>
                <a:cs typeface="Calibri" panose="020F0502020204030204" pitchFamily="34" charset="0"/>
              </a:rPr>
              <a:t>=Промени в съня </a:t>
            </a:r>
          </a:p>
          <a:p>
            <a:pPr algn="just">
              <a:lnSpc>
                <a:spcPct val="150000"/>
              </a:lnSpc>
            </a:pPr>
            <a:r>
              <a:rPr lang="ru-RU" sz="2500" dirty="0">
                <a:latin typeface="Calibri" panose="020F0502020204030204" pitchFamily="34" charset="0"/>
                <a:cs typeface="Calibri" panose="020F0502020204030204" pitchFamily="34" charset="0"/>
              </a:rPr>
              <a:t>=Проблеми с вниманието и концентрацията </a:t>
            </a:r>
          </a:p>
          <a:p>
            <a:pPr algn="just">
              <a:lnSpc>
                <a:spcPct val="150000"/>
              </a:lnSpc>
            </a:pPr>
            <a:r>
              <a:rPr lang="ru-RU" sz="2500" dirty="0">
                <a:latin typeface="Calibri" panose="020F0502020204030204" pitchFamily="34" charset="0"/>
                <a:cs typeface="Calibri" panose="020F0502020204030204" pitchFamily="34" charset="0"/>
              </a:rPr>
              <a:t>=Понижаване на посещаемостта и успеха в училище </a:t>
            </a:r>
          </a:p>
          <a:p>
            <a:pPr algn="just">
              <a:lnSpc>
                <a:spcPct val="150000"/>
              </a:lnSpc>
            </a:pPr>
            <a:r>
              <a:rPr lang="ru-RU" sz="2500" dirty="0">
                <a:latin typeface="Calibri" panose="020F0502020204030204" pitchFamily="34" charset="0"/>
                <a:cs typeface="Calibri" panose="020F0502020204030204" pitchFamily="34" charset="0"/>
              </a:rPr>
              <a:t>=Отчуждение от приятелите и семейството </a:t>
            </a:r>
          </a:p>
          <a:p>
            <a:pPr algn="just">
              <a:lnSpc>
                <a:spcPct val="150000"/>
              </a:lnSpc>
            </a:pPr>
            <a:r>
              <a:rPr lang="ru-RU" sz="2500" dirty="0">
                <a:latin typeface="Calibri" panose="020F0502020204030204" pitchFamily="34" charset="0"/>
                <a:cs typeface="Calibri" panose="020F0502020204030204" pitchFamily="34" charset="0"/>
              </a:rPr>
              <a:t>=Сексуално предавани болести </a:t>
            </a:r>
          </a:p>
          <a:p>
            <a:pPr algn="just">
              <a:lnSpc>
                <a:spcPct val="150000"/>
              </a:lnSpc>
            </a:pPr>
            <a:r>
              <a:rPr lang="ru-RU" sz="2500" dirty="0">
                <a:latin typeface="Calibri" panose="020F0502020204030204" pitchFamily="34" charset="0"/>
                <a:cs typeface="Calibri" panose="020F0502020204030204" pitchFamily="34" charset="0"/>
              </a:rPr>
              <a:t>=Агресия </a:t>
            </a:r>
          </a:p>
          <a:p>
            <a:pPr algn="just">
              <a:lnSpc>
                <a:spcPct val="150000"/>
              </a:lnSpc>
            </a:pPr>
            <a:r>
              <a:rPr lang="ru-RU" sz="2500" dirty="0">
                <a:latin typeface="Calibri" panose="020F0502020204030204" pitchFamily="34" charset="0"/>
                <a:cs typeface="Calibri" panose="020F0502020204030204" pitchFamily="34" charset="0"/>
              </a:rPr>
              <a:t>=Промяна в поведението </a:t>
            </a:r>
          </a:p>
          <a:p>
            <a:pPr algn="just">
              <a:lnSpc>
                <a:spcPct val="150000"/>
              </a:lnSpc>
            </a:pPr>
            <a:r>
              <a:rPr lang="ru-RU" sz="2500" dirty="0">
                <a:latin typeface="Calibri" panose="020F0502020204030204" pitchFamily="34" charset="0"/>
                <a:cs typeface="Calibri" panose="020F0502020204030204" pitchFamily="34" charset="0"/>
              </a:rPr>
              <a:t>=Нежелана бременност </a:t>
            </a:r>
          </a:p>
          <a:p>
            <a:pPr algn="just">
              <a:lnSpc>
                <a:spcPct val="150000"/>
              </a:lnSpc>
            </a:pPr>
            <a:r>
              <a:rPr lang="ru-RU" sz="2500" dirty="0">
                <a:latin typeface="Calibri" panose="020F0502020204030204" pitchFamily="34" charset="0"/>
                <a:cs typeface="Calibri" panose="020F0502020204030204" pitchFamily="34" charset="0"/>
              </a:rPr>
              <a:t>=Смърт</a:t>
            </a:r>
            <a:endParaRPr lang="bg-BG" sz="2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623197027"/>
      </p:ext>
    </p:extLst>
  </p:cSld>
  <p:clrMapOvr>
    <a:masterClrMapping/>
  </p:clrMapOvr>
  <mc:AlternateContent xmlns:mc="http://schemas.openxmlformats.org/markup-compatibility/2006">
    <mc:Choice xmlns:p14="http://schemas.microsoft.com/office/powerpoint/2010/main" xmlns="" Requires="p14">
      <p:transition spd="slow" p14:dur="3750">
        <p14:prism isContent="1" isInverted="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8CDF50C8-2B86-4263-990F-5641E0060CE9}"/>
              </a:ext>
            </a:extLst>
          </p:cNvPr>
          <p:cNvSpPr>
            <a:spLocks noGrp="1"/>
          </p:cNvSpPr>
          <p:nvPr>
            <p:ph type="title"/>
          </p:nvPr>
        </p:nvSpPr>
        <p:spPr>
          <a:xfrm>
            <a:off x="717549" y="2349194"/>
            <a:ext cx="3854450" cy="2470065"/>
          </a:xfrm>
        </p:spPr>
        <p:txBody>
          <a:bodyPr>
            <a:normAutofit fontScale="90000"/>
          </a:bodyPr>
          <a:lstStyle/>
          <a:p>
            <a:pPr algn="ctr"/>
            <a:r>
              <a:rPr lang="bg-BG" dirty="0">
                <a:latin typeface="Calibri" panose="020F0502020204030204" pitchFamily="34" charset="0"/>
                <a:cs typeface="Calibri" panose="020F0502020204030204" pitchFamily="34" charset="0"/>
              </a:rPr>
              <a:t>Дългосрочни последици на домашното насилие върху детето</a:t>
            </a:r>
          </a:p>
        </p:txBody>
      </p:sp>
      <p:graphicFrame>
        <p:nvGraphicFramePr>
          <p:cNvPr id="5" name="Контейнер за съдържание 4">
            <a:extLst>
              <a:ext uri="{FF2B5EF4-FFF2-40B4-BE49-F238E27FC236}">
                <a16:creationId xmlns:a16="http://schemas.microsoft.com/office/drawing/2014/main" xmlns="" id="{BC54BA37-0505-4879-9AB5-5186DAD85DC5}"/>
              </a:ext>
            </a:extLst>
          </p:cNvPr>
          <p:cNvGraphicFramePr>
            <a:graphicFrameLocks noGrp="1"/>
          </p:cNvGraphicFramePr>
          <p:nvPr>
            <p:ph sz="half" idx="1"/>
          </p:nvPr>
        </p:nvGraphicFramePr>
        <p:xfrm>
          <a:off x="5121275" y="803275"/>
          <a:ext cx="6269038" cy="2382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Текстово поле 8">
            <a:extLst>
              <a:ext uri="{FF2B5EF4-FFF2-40B4-BE49-F238E27FC236}">
                <a16:creationId xmlns:a16="http://schemas.microsoft.com/office/drawing/2014/main" xmlns="" id="{40923331-07F2-4574-9B70-E323116C6DF4}"/>
              </a:ext>
            </a:extLst>
          </p:cNvPr>
          <p:cNvSpPr txBox="1"/>
          <p:nvPr/>
        </p:nvSpPr>
        <p:spPr>
          <a:xfrm>
            <a:off x="4571999" y="416888"/>
            <a:ext cx="7505700" cy="5803512"/>
          </a:xfrm>
          <a:prstGeom prst="rect">
            <a:avLst/>
          </a:prstGeom>
          <a:noFill/>
        </p:spPr>
        <p:txBody>
          <a:bodyPr wrap="square" rtlCol="0">
            <a:spAutoFit/>
          </a:bodyPr>
          <a:lstStyle/>
          <a:p>
            <a:pPr algn="just">
              <a:lnSpc>
                <a:spcPct val="150000"/>
              </a:lnSpc>
            </a:pPr>
            <a:r>
              <a:rPr lang="ru-RU" sz="2500" dirty="0">
                <a:latin typeface="Calibri" panose="020F0502020204030204" pitchFamily="34" charset="0"/>
                <a:cs typeface="Calibri" panose="020F0502020204030204" pitchFamily="34" charset="0"/>
              </a:rPr>
              <a:t>=Физически увреждания </a:t>
            </a:r>
          </a:p>
          <a:p>
            <a:pPr algn="just">
              <a:lnSpc>
                <a:spcPct val="150000"/>
              </a:lnSpc>
            </a:pPr>
            <a:r>
              <a:rPr lang="ru-RU" sz="2500" dirty="0">
                <a:latin typeface="Calibri" panose="020F0502020204030204" pitchFamily="34" charset="0"/>
                <a:cs typeface="Calibri" panose="020F0502020204030204" pitchFamily="34" charset="0"/>
              </a:rPr>
              <a:t>=Когнитивни увреждания </a:t>
            </a:r>
          </a:p>
          <a:p>
            <a:pPr algn="just">
              <a:lnSpc>
                <a:spcPct val="150000"/>
              </a:lnSpc>
            </a:pPr>
            <a:r>
              <a:rPr lang="ru-RU" sz="2500" dirty="0">
                <a:latin typeface="Calibri" panose="020F0502020204030204" pitchFamily="34" charset="0"/>
                <a:cs typeface="Calibri" panose="020F0502020204030204" pitchFamily="34" charset="0"/>
              </a:rPr>
              <a:t>=Емоционални увреждания </a:t>
            </a:r>
          </a:p>
          <a:p>
            <a:pPr algn="just">
              <a:lnSpc>
                <a:spcPct val="150000"/>
              </a:lnSpc>
            </a:pPr>
            <a:r>
              <a:rPr lang="ru-RU" sz="2500" dirty="0">
                <a:latin typeface="Calibri" panose="020F0502020204030204" pitchFamily="34" charset="0"/>
                <a:cs typeface="Calibri" panose="020F0502020204030204" pitchFamily="34" charset="0"/>
              </a:rPr>
              <a:t>=Злоупотреба с психотропни вещества </a:t>
            </a:r>
          </a:p>
          <a:p>
            <a:pPr algn="just">
              <a:lnSpc>
                <a:spcPct val="150000"/>
              </a:lnSpc>
            </a:pPr>
            <a:r>
              <a:rPr lang="ru-RU" sz="2500" dirty="0">
                <a:latin typeface="Calibri" panose="020F0502020204030204" pitchFamily="34" charset="0"/>
                <a:cs typeface="Calibri" panose="020F0502020204030204" pitchFamily="34" charset="0"/>
              </a:rPr>
              <a:t>=Сексуална дисфункция </a:t>
            </a:r>
          </a:p>
          <a:p>
            <a:pPr algn="just">
              <a:lnSpc>
                <a:spcPct val="150000"/>
              </a:lnSpc>
            </a:pPr>
            <a:r>
              <a:rPr lang="ru-RU" sz="2500" dirty="0">
                <a:latin typeface="Calibri" panose="020F0502020204030204" pitchFamily="34" charset="0"/>
                <a:cs typeface="Calibri" panose="020F0502020204030204" pitchFamily="34" charset="0"/>
              </a:rPr>
              <a:t>=Проблеми, свързани с репродуктивното здраве =Криминални прояви </a:t>
            </a:r>
          </a:p>
          <a:p>
            <a:pPr algn="just">
              <a:lnSpc>
                <a:spcPct val="150000"/>
              </a:lnSpc>
            </a:pPr>
            <a:r>
              <a:rPr lang="ru-RU" sz="2500" dirty="0">
                <a:latin typeface="Calibri" panose="020F0502020204030204" pitchFamily="34" charset="0"/>
                <a:cs typeface="Calibri" panose="020F0502020204030204" pitchFamily="34" charset="0"/>
              </a:rPr>
              <a:t>=Рисково поведение </a:t>
            </a:r>
          </a:p>
          <a:p>
            <a:pPr algn="just">
              <a:lnSpc>
                <a:spcPct val="150000"/>
              </a:lnSpc>
            </a:pPr>
            <a:r>
              <a:rPr lang="ru-RU" sz="2500" dirty="0">
                <a:latin typeface="Calibri" panose="020F0502020204030204" pitchFamily="34" charset="0"/>
                <a:cs typeface="Calibri" panose="020F0502020204030204" pitchFamily="34" charset="0"/>
              </a:rPr>
              <a:t>=Смущения на съня и хранителни разстройства =Опити за самоубийство</a:t>
            </a:r>
            <a:endParaRPr lang="bg-BG" sz="2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726599371"/>
      </p:ext>
    </p:extLst>
  </p:cSld>
  <p:clrMapOvr>
    <a:masterClrMapping/>
  </p:clrMapOvr>
  <mc:AlternateContent xmlns:mc="http://schemas.openxmlformats.org/markup-compatibility/2006">
    <mc:Choice xmlns:p14="http://schemas.microsoft.com/office/powerpoint/2010/main" xmlns="" Requires="p14">
      <p:transition spd="slow" p14:dur="3750">
        <p14:prism isContent="1" isInverted="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Текстово поле 14"/>
          <p:cNvSpPr txBox="1"/>
          <p:nvPr/>
        </p:nvSpPr>
        <p:spPr>
          <a:xfrm rot="16200000">
            <a:off x="3559730" y="-910888"/>
            <a:ext cx="738664" cy="5781675"/>
          </a:xfrm>
          <a:prstGeom prst="rect">
            <a:avLst/>
          </a:prstGeom>
          <a:noFill/>
        </p:spPr>
        <p:txBody>
          <a:bodyPr vert="vert" wrap="square" rtlCol="0">
            <a:spAutoFit/>
          </a:bodyPr>
          <a:lstStyle/>
          <a:p>
            <a:pPr algn="ctr"/>
            <a:r>
              <a:rPr lang="bg-BG" sz="3600" b="1" dirty="0">
                <a:solidFill>
                  <a:schemeClr val="bg1"/>
                </a:solidFill>
                <a:latin typeface="Calibri" panose="020F0502020204030204" pitchFamily="34" charset="0"/>
                <a:cs typeface="Calibri" panose="020F0502020204030204" pitchFamily="34" charset="0"/>
              </a:rPr>
              <a:t>СИМПТОМИ</a:t>
            </a:r>
            <a:endParaRPr lang="bg-BG" sz="3600" b="1" dirty="0">
              <a:solidFill>
                <a:schemeClr val="bg1"/>
              </a:solidFill>
            </a:endParaRPr>
          </a:p>
        </p:txBody>
      </p:sp>
      <p:sp>
        <p:nvSpPr>
          <p:cNvPr id="2" name="Текстово поле 1">
            <a:extLst>
              <a:ext uri="{FF2B5EF4-FFF2-40B4-BE49-F238E27FC236}">
                <a16:creationId xmlns:a16="http://schemas.microsoft.com/office/drawing/2014/main" xmlns="" id="{0F2607D2-4FA2-49E0-B8DE-CDE18ED475C4}"/>
              </a:ext>
            </a:extLst>
          </p:cNvPr>
          <p:cNvSpPr txBox="1"/>
          <p:nvPr/>
        </p:nvSpPr>
        <p:spPr>
          <a:xfrm>
            <a:off x="800100" y="2349282"/>
            <a:ext cx="6019800" cy="2492990"/>
          </a:xfrm>
          <a:prstGeom prst="rect">
            <a:avLst/>
          </a:prstGeom>
          <a:noFill/>
        </p:spPr>
        <p:txBody>
          <a:bodyPr wrap="square" rtlCol="0">
            <a:spAutoFit/>
          </a:bodyPr>
          <a:lstStyle/>
          <a:p>
            <a:pPr algn="just"/>
            <a:r>
              <a:rPr lang="ru-RU" sz="2600" b="1" i="0" u="none" strike="noStrike" baseline="0" dirty="0">
                <a:solidFill>
                  <a:schemeClr val="bg1"/>
                </a:solidFill>
                <a:latin typeface="Calibri" panose="020F0502020204030204" pitchFamily="34" charset="0"/>
                <a:cs typeface="Calibri" panose="020F0502020204030204" pitchFamily="34" charset="0"/>
              </a:rPr>
              <a:t>1.</a:t>
            </a:r>
            <a:r>
              <a:rPr lang="ru-RU" sz="2600" b="0" i="0" u="none" strike="noStrike" baseline="0" dirty="0">
                <a:solidFill>
                  <a:schemeClr val="bg1"/>
                </a:solidFill>
                <a:latin typeface="Calibri" panose="020F0502020204030204" pitchFamily="34" charset="0"/>
                <a:cs typeface="Calibri" panose="020F0502020204030204" pitchFamily="34" charset="0"/>
              </a:rPr>
              <a:t> </a:t>
            </a:r>
            <a:r>
              <a:rPr lang="ru-RU" sz="2600" dirty="0">
                <a:solidFill>
                  <a:schemeClr val="bg1"/>
                </a:solidFill>
                <a:latin typeface="Calibri" panose="020F0502020204030204" pitchFamily="34" charset="0"/>
                <a:cs typeface="Calibri" panose="020F0502020204030204" pitchFamily="34" charset="0"/>
              </a:rPr>
              <a:t>Наранявания.</a:t>
            </a:r>
            <a:endParaRPr lang="ru-RU" sz="2600" b="0" i="0" u="none" strike="noStrike" baseline="0" dirty="0">
              <a:solidFill>
                <a:schemeClr val="bg1"/>
              </a:solidFill>
              <a:latin typeface="Calibri" panose="020F0502020204030204" pitchFamily="34" charset="0"/>
              <a:cs typeface="Calibri" panose="020F0502020204030204" pitchFamily="34" charset="0"/>
            </a:endParaRPr>
          </a:p>
          <a:p>
            <a:pPr algn="just"/>
            <a:r>
              <a:rPr lang="ru-RU" sz="2600" b="1" i="0" u="none" strike="noStrike" baseline="0" dirty="0">
                <a:solidFill>
                  <a:schemeClr val="bg1"/>
                </a:solidFill>
                <a:latin typeface="Calibri" panose="020F0502020204030204" pitchFamily="34" charset="0"/>
                <a:cs typeface="Calibri" panose="020F0502020204030204" pitchFamily="34" charset="0"/>
              </a:rPr>
              <a:t>2. </a:t>
            </a:r>
            <a:r>
              <a:rPr lang="ru-RU" sz="2600" b="0" i="0" u="none" strike="noStrike" baseline="0" dirty="0">
                <a:solidFill>
                  <a:schemeClr val="bg1"/>
                </a:solidFill>
                <a:latin typeface="Calibri" panose="020F0502020204030204" pitchFamily="34" charset="0"/>
                <a:cs typeface="Calibri" panose="020F0502020204030204" pitchFamily="34" charset="0"/>
              </a:rPr>
              <a:t>Промяна/регрес в поведението.</a:t>
            </a:r>
          </a:p>
          <a:p>
            <a:pPr algn="just"/>
            <a:r>
              <a:rPr lang="ru-RU" sz="2600" b="1" i="0" u="none" strike="noStrike" baseline="0" dirty="0">
                <a:solidFill>
                  <a:schemeClr val="bg1"/>
                </a:solidFill>
                <a:latin typeface="Calibri" panose="020F0502020204030204" pitchFamily="34" charset="0"/>
                <a:cs typeface="Calibri" panose="020F0502020204030204" pitchFamily="34" charset="0"/>
              </a:rPr>
              <a:t>3. </a:t>
            </a:r>
            <a:r>
              <a:rPr lang="ru-RU" sz="2600" b="0" i="0" u="none" strike="noStrike" baseline="0" dirty="0">
                <a:solidFill>
                  <a:schemeClr val="bg1"/>
                </a:solidFill>
                <a:latin typeface="Calibri" panose="020F0502020204030204" pitchFamily="34" charset="0"/>
                <a:cs typeface="Calibri" panose="020F0502020204030204" pitchFamily="34" charset="0"/>
              </a:rPr>
              <a:t>Страх от прибиране вкъщи.</a:t>
            </a:r>
          </a:p>
          <a:p>
            <a:pPr algn="just"/>
            <a:r>
              <a:rPr lang="ru-RU" sz="2600" b="1" i="0" u="none" strike="noStrike" baseline="0" dirty="0">
                <a:solidFill>
                  <a:schemeClr val="bg1"/>
                </a:solidFill>
                <a:latin typeface="Calibri" panose="020F0502020204030204" pitchFamily="34" charset="0"/>
                <a:cs typeface="Calibri" panose="020F0502020204030204" pitchFamily="34" charset="0"/>
              </a:rPr>
              <a:t>4. </a:t>
            </a:r>
            <a:r>
              <a:rPr lang="ru-RU" sz="2600" dirty="0">
                <a:solidFill>
                  <a:schemeClr val="bg1"/>
                </a:solidFill>
                <a:latin typeface="Calibri" panose="020F0502020204030204" pitchFamily="34" charset="0"/>
                <a:cs typeface="Calibri" panose="020F0502020204030204" pitchFamily="34" charset="0"/>
              </a:rPr>
              <a:t>Промяна в съня</a:t>
            </a:r>
            <a:r>
              <a:rPr lang="ru-RU" sz="2600" b="0" i="0" u="none" strike="noStrike" baseline="0" dirty="0">
                <a:solidFill>
                  <a:schemeClr val="bg1"/>
                </a:solidFill>
                <a:latin typeface="Calibri" panose="020F0502020204030204" pitchFamily="34" charset="0"/>
                <a:cs typeface="Calibri" panose="020F0502020204030204" pitchFamily="34" charset="0"/>
              </a:rPr>
              <a:t>.</a:t>
            </a:r>
          </a:p>
          <a:p>
            <a:pPr algn="just"/>
            <a:r>
              <a:rPr lang="ru-RU" sz="2600" b="1" dirty="0">
                <a:solidFill>
                  <a:schemeClr val="bg1"/>
                </a:solidFill>
                <a:latin typeface="Calibri" panose="020F0502020204030204" pitchFamily="34" charset="0"/>
                <a:cs typeface="Calibri" panose="020F0502020204030204" pitchFamily="34" charset="0"/>
              </a:rPr>
              <a:t>5. </a:t>
            </a:r>
            <a:r>
              <a:rPr lang="ru-RU" sz="2600" dirty="0">
                <a:solidFill>
                  <a:schemeClr val="bg1"/>
                </a:solidFill>
                <a:latin typeface="Calibri" panose="020F0502020204030204" pitchFamily="34" charset="0"/>
                <a:cs typeface="Calibri" panose="020F0502020204030204" pitchFamily="34" charset="0"/>
              </a:rPr>
              <a:t>Загуба на концентрация.</a:t>
            </a:r>
          </a:p>
          <a:p>
            <a:pPr algn="just"/>
            <a:r>
              <a:rPr lang="ru-RU" sz="2600" b="1" dirty="0">
                <a:solidFill>
                  <a:schemeClr val="bg1"/>
                </a:solidFill>
                <a:latin typeface="Calibri" panose="020F0502020204030204" pitchFamily="34" charset="0"/>
                <a:cs typeface="Calibri" panose="020F0502020204030204" pitchFamily="34" charset="0"/>
              </a:rPr>
              <a:t>6. </a:t>
            </a:r>
            <a:r>
              <a:rPr lang="ru-RU" sz="2600" dirty="0">
                <a:solidFill>
                  <a:schemeClr val="bg1"/>
                </a:solidFill>
                <a:latin typeface="Calibri" panose="020F0502020204030204" pitchFamily="34" charset="0"/>
                <a:cs typeface="Calibri" panose="020F0502020204030204" pitchFamily="34" charset="0"/>
              </a:rPr>
              <a:t>Неглижиране/занемарени деца.  </a:t>
            </a:r>
            <a:endParaRPr lang="bg-BG" sz="2600" dirty="0">
              <a:solidFill>
                <a:schemeClr val="bg1"/>
              </a:solidFill>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xmlns="" id="{6D078D08-879A-43B9-ABDC-71BDC9AC987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975" y="5743574"/>
            <a:ext cx="1988345"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Картина 16">
            <a:extLst>
              <a:ext uri="{FF2B5EF4-FFF2-40B4-BE49-F238E27FC236}">
                <a16:creationId xmlns:a16="http://schemas.microsoft.com/office/drawing/2014/main" xmlns="" id="{9A336277-8183-4442-A30B-BD59CAB05B8A}"/>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50000"/>
                    </a14:imgEffect>
                    <a14:imgEffect>
                      <a14:saturation sat="66000"/>
                    </a14:imgEffect>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8991600" y="387132"/>
            <a:ext cx="2343150" cy="1952625"/>
          </a:xfrm>
          <a:prstGeom prst="rect">
            <a:avLst/>
          </a:prstGeom>
        </p:spPr>
      </p:pic>
    </p:spTree>
    <p:extLst>
      <p:ext uri="{BB962C8B-B14F-4D97-AF65-F5344CB8AC3E}">
        <p14:creationId xmlns:p14="http://schemas.microsoft.com/office/powerpoint/2010/main" xmlns="" val="145574618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Текстово поле 14"/>
          <p:cNvSpPr txBox="1"/>
          <p:nvPr/>
        </p:nvSpPr>
        <p:spPr>
          <a:xfrm rot="16200000">
            <a:off x="3559730" y="-910888"/>
            <a:ext cx="738664" cy="5781675"/>
          </a:xfrm>
          <a:prstGeom prst="rect">
            <a:avLst/>
          </a:prstGeom>
          <a:noFill/>
        </p:spPr>
        <p:txBody>
          <a:bodyPr vert="vert" wrap="square" rtlCol="0">
            <a:spAutoFit/>
          </a:bodyPr>
          <a:lstStyle/>
          <a:p>
            <a:pPr algn="ctr"/>
            <a:r>
              <a:rPr lang="bg-BG" sz="3600" b="1" dirty="0">
                <a:solidFill>
                  <a:schemeClr val="bg1"/>
                </a:solidFill>
                <a:latin typeface="Calibri" panose="020F0502020204030204" pitchFamily="34" charset="0"/>
                <a:cs typeface="Calibri" panose="020F0502020204030204" pitchFamily="34" charset="0"/>
              </a:rPr>
              <a:t>СИМПТОМИ</a:t>
            </a:r>
            <a:endParaRPr lang="bg-BG" sz="3600" b="1" dirty="0">
              <a:solidFill>
                <a:schemeClr val="bg1"/>
              </a:solidFill>
            </a:endParaRPr>
          </a:p>
        </p:txBody>
      </p:sp>
      <p:sp>
        <p:nvSpPr>
          <p:cNvPr id="2" name="Текстово поле 1">
            <a:extLst>
              <a:ext uri="{FF2B5EF4-FFF2-40B4-BE49-F238E27FC236}">
                <a16:creationId xmlns:a16="http://schemas.microsoft.com/office/drawing/2014/main" xmlns="" id="{0F2607D2-4FA2-49E0-B8DE-CDE18ED475C4}"/>
              </a:ext>
            </a:extLst>
          </p:cNvPr>
          <p:cNvSpPr txBox="1"/>
          <p:nvPr/>
        </p:nvSpPr>
        <p:spPr>
          <a:xfrm>
            <a:off x="790575" y="2244507"/>
            <a:ext cx="5857876" cy="2677656"/>
          </a:xfrm>
          <a:prstGeom prst="rect">
            <a:avLst/>
          </a:prstGeom>
          <a:noFill/>
        </p:spPr>
        <p:txBody>
          <a:bodyPr wrap="square" rtlCol="0">
            <a:spAutoFit/>
          </a:bodyPr>
          <a:lstStyle/>
          <a:p>
            <a:pPr algn="just"/>
            <a:r>
              <a:rPr lang="ru-RU" sz="2400" b="1" i="0" u="none" strike="noStrike" baseline="0" dirty="0">
                <a:solidFill>
                  <a:schemeClr val="bg1"/>
                </a:solidFill>
                <a:latin typeface="Calibri" panose="020F0502020204030204" pitchFamily="34" charset="0"/>
                <a:cs typeface="Calibri" panose="020F0502020204030204" pitchFamily="34" charset="0"/>
              </a:rPr>
              <a:t>1.</a:t>
            </a:r>
            <a:r>
              <a:rPr lang="ru-RU" sz="2400" b="0" i="0" u="none" strike="noStrike" baseline="0" dirty="0">
                <a:solidFill>
                  <a:schemeClr val="bg1"/>
                </a:solidFill>
                <a:latin typeface="Calibri" panose="020F0502020204030204" pitchFamily="34" charset="0"/>
                <a:cs typeface="Calibri" panose="020F0502020204030204" pitchFamily="34" charset="0"/>
              </a:rPr>
              <a:t> </a:t>
            </a:r>
            <a:r>
              <a:rPr lang="ru-RU" sz="2400" dirty="0">
                <a:solidFill>
                  <a:schemeClr val="bg1"/>
                </a:solidFill>
                <a:latin typeface="Calibri" panose="020F0502020204030204" pitchFamily="34" charset="0"/>
                <a:cs typeface="Calibri" panose="020F0502020204030204" pitchFamily="34" charset="0"/>
              </a:rPr>
              <a:t>Сексуално поведение.</a:t>
            </a:r>
            <a:endParaRPr lang="ru-RU" sz="2400" b="0" i="0" u="none" strike="noStrike" baseline="0" dirty="0">
              <a:solidFill>
                <a:schemeClr val="bg1"/>
              </a:solidFill>
              <a:latin typeface="Calibri" panose="020F0502020204030204" pitchFamily="34" charset="0"/>
              <a:cs typeface="Calibri" panose="020F0502020204030204" pitchFamily="34" charset="0"/>
            </a:endParaRPr>
          </a:p>
          <a:p>
            <a:pPr algn="just"/>
            <a:r>
              <a:rPr lang="ru-RU" sz="2400" b="1" i="0" u="none" strike="noStrike" baseline="0" dirty="0">
                <a:solidFill>
                  <a:schemeClr val="bg1"/>
                </a:solidFill>
                <a:latin typeface="Calibri" panose="020F0502020204030204" pitchFamily="34" charset="0"/>
                <a:cs typeface="Calibri" panose="020F0502020204030204" pitchFamily="34" charset="0"/>
              </a:rPr>
              <a:t>2. </a:t>
            </a:r>
            <a:r>
              <a:rPr lang="ru-RU" sz="2400" dirty="0">
                <a:solidFill>
                  <a:schemeClr val="bg1"/>
                </a:solidFill>
                <a:latin typeface="Calibri" panose="020F0502020204030204" pitchFamily="34" charset="0"/>
                <a:cs typeface="Calibri" panose="020F0502020204030204" pitchFamily="34" charset="0"/>
              </a:rPr>
              <a:t>Н</a:t>
            </a:r>
            <a:r>
              <a:rPr lang="ru-RU" sz="2400" b="0" i="0" u="none" strike="noStrike" baseline="0" dirty="0">
                <a:solidFill>
                  <a:schemeClr val="bg1"/>
                </a:solidFill>
                <a:latin typeface="Calibri" panose="020F0502020204030204" pitchFamily="34" charset="0"/>
                <a:cs typeface="Calibri" panose="020F0502020204030204" pitchFamily="34" charset="0"/>
              </a:rPr>
              <a:t>ехигиенични.</a:t>
            </a:r>
          </a:p>
          <a:p>
            <a:pPr algn="just"/>
            <a:r>
              <a:rPr lang="ru-RU" sz="2400" b="1" i="0" u="none" strike="noStrike" baseline="0" dirty="0">
                <a:solidFill>
                  <a:schemeClr val="bg1"/>
                </a:solidFill>
                <a:latin typeface="Calibri" panose="020F0502020204030204" pitchFamily="34" charset="0"/>
                <a:cs typeface="Calibri" panose="020F0502020204030204" pitchFamily="34" charset="0"/>
              </a:rPr>
              <a:t>3. </a:t>
            </a:r>
            <a:r>
              <a:rPr lang="ru-RU" sz="2400" b="0" i="0" u="none" strike="noStrike" baseline="0" dirty="0">
                <a:solidFill>
                  <a:schemeClr val="bg1"/>
                </a:solidFill>
                <a:latin typeface="Calibri" panose="020F0502020204030204" pitchFamily="34" charset="0"/>
                <a:cs typeface="Calibri" panose="020F0502020204030204" pitchFamily="34" charset="0"/>
              </a:rPr>
              <a:t>Неподходящо облечени за сезона.</a:t>
            </a:r>
          </a:p>
          <a:p>
            <a:pPr algn="just"/>
            <a:r>
              <a:rPr lang="ru-RU" sz="2400" b="1" i="0" u="none" strike="noStrike" baseline="0" dirty="0">
                <a:solidFill>
                  <a:schemeClr val="bg1"/>
                </a:solidFill>
                <a:latin typeface="Calibri" panose="020F0502020204030204" pitchFamily="34" charset="0"/>
                <a:cs typeface="Calibri" panose="020F0502020204030204" pitchFamily="34" charset="0"/>
              </a:rPr>
              <a:t>4. </a:t>
            </a:r>
            <a:r>
              <a:rPr lang="ru-RU" sz="2400" dirty="0">
                <a:solidFill>
                  <a:schemeClr val="bg1"/>
                </a:solidFill>
                <a:latin typeface="Calibri" panose="020F0502020204030204" pitchFamily="34" charset="0"/>
                <a:cs typeface="Calibri" panose="020F0502020204030204" pitchFamily="34" charset="0"/>
              </a:rPr>
              <a:t>Употреба на наркотици/алкохол</a:t>
            </a:r>
            <a:r>
              <a:rPr lang="ru-RU" sz="2400" b="0" i="0" u="none" strike="noStrike" baseline="0" dirty="0">
                <a:solidFill>
                  <a:schemeClr val="bg1"/>
                </a:solidFill>
                <a:latin typeface="Calibri" panose="020F0502020204030204" pitchFamily="34" charset="0"/>
                <a:cs typeface="Calibri" panose="020F0502020204030204" pitchFamily="34" charset="0"/>
              </a:rPr>
              <a:t>.</a:t>
            </a:r>
          </a:p>
          <a:p>
            <a:pPr algn="just"/>
            <a:r>
              <a:rPr lang="ru-RU" sz="2400" b="1" dirty="0">
                <a:solidFill>
                  <a:schemeClr val="bg1"/>
                </a:solidFill>
                <a:latin typeface="Calibri" panose="020F0502020204030204" pitchFamily="34" charset="0"/>
                <a:cs typeface="Calibri" panose="020F0502020204030204" pitchFamily="34" charset="0"/>
              </a:rPr>
              <a:t>5. </a:t>
            </a:r>
            <a:r>
              <a:rPr lang="ru-RU" sz="2400" dirty="0">
                <a:solidFill>
                  <a:schemeClr val="bg1"/>
                </a:solidFill>
                <a:latin typeface="Calibri" panose="020F0502020204030204" pitchFamily="34" charset="0"/>
                <a:cs typeface="Calibri" panose="020F0502020204030204" pitchFamily="34" charset="0"/>
              </a:rPr>
              <a:t>Носене на оръжие.</a:t>
            </a:r>
          </a:p>
          <a:p>
            <a:pPr algn="just"/>
            <a:r>
              <a:rPr lang="ru-RU" sz="2400" b="1" dirty="0">
                <a:solidFill>
                  <a:schemeClr val="bg1"/>
                </a:solidFill>
                <a:latin typeface="Calibri" panose="020F0502020204030204" pitchFamily="34" charset="0"/>
                <a:cs typeface="Calibri" panose="020F0502020204030204" pitchFamily="34" charset="0"/>
              </a:rPr>
              <a:t>6.</a:t>
            </a:r>
            <a:r>
              <a:rPr lang="ru-RU" sz="2400" dirty="0">
                <a:solidFill>
                  <a:schemeClr val="bg1"/>
                </a:solidFill>
                <a:latin typeface="Calibri" panose="020F0502020204030204" pitchFamily="34" charset="0"/>
                <a:cs typeface="Calibri" panose="020F0502020204030204" pitchFamily="34" charset="0"/>
              </a:rPr>
              <a:t>Необичайно изморени / заспиват в </a:t>
            </a:r>
            <a:br>
              <a:rPr lang="ru-RU" sz="2400" dirty="0">
                <a:solidFill>
                  <a:schemeClr val="bg1"/>
                </a:solidFill>
                <a:latin typeface="Calibri" panose="020F0502020204030204" pitchFamily="34" charset="0"/>
                <a:cs typeface="Calibri" panose="020F0502020204030204" pitchFamily="34" charset="0"/>
              </a:rPr>
            </a:br>
            <a:r>
              <a:rPr lang="ru-RU" sz="2400" dirty="0">
                <a:solidFill>
                  <a:schemeClr val="bg1"/>
                </a:solidFill>
                <a:latin typeface="Calibri" panose="020F0502020204030204" pitchFamily="34" charset="0"/>
                <a:cs typeface="Calibri" panose="020F0502020204030204" pitchFamily="34" charset="0"/>
              </a:rPr>
              <a:t>училище </a:t>
            </a:r>
          </a:p>
        </p:txBody>
      </p:sp>
      <p:pic>
        <p:nvPicPr>
          <p:cNvPr id="1026" name="Picture 2">
            <a:extLst>
              <a:ext uri="{FF2B5EF4-FFF2-40B4-BE49-F238E27FC236}">
                <a16:creationId xmlns:a16="http://schemas.microsoft.com/office/drawing/2014/main" xmlns="" id="{6D078D08-879A-43B9-ABDC-71BDC9AC987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975" y="5743574"/>
            <a:ext cx="1988345"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Картина 16">
            <a:extLst>
              <a:ext uri="{FF2B5EF4-FFF2-40B4-BE49-F238E27FC236}">
                <a16:creationId xmlns:a16="http://schemas.microsoft.com/office/drawing/2014/main" xmlns="" id="{9A336277-8183-4442-A30B-BD59CAB05B8A}"/>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50000"/>
                    </a14:imgEffect>
                    <a14:imgEffect>
                      <a14:saturation sat="66000"/>
                    </a14:imgEffect>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8991600" y="387132"/>
            <a:ext cx="2343150" cy="1952625"/>
          </a:xfrm>
          <a:prstGeom prst="rect">
            <a:avLst/>
          </a:prstGeom>
        </p:spPr>
      </p:pic>
    </p:spTree>
    <p:extLst>
      <p:ext uri="{BB962C8B-B14F-4D97-AF65-F5344CB8AC3E}">
        <p14:creationId xmlns:p14="http://schemas.microsoft.com/office/powerpoint/2010/main" xmlns="" val="371371768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Атлас">
  <a:themeElements>
    <a:clrScheme name="Атлас">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Атлас">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тлас">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xmlns="" name="Atlas" id="{5156B0E4-0EB1-49FE-A26B-15F6F698AEC6}" vid="{508F7963-D0B5-43F7-BB2C-FCE3009C08EC}"/>
    </a:ext>
  </a:ext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TM16401371[[fn=Атлас]]</Template>
  <TotalTime>6975</TotalTime>
  <Words>1015</Words>
  <Application>Microsoft Office PowerPoint</Application>
  <PresentationFormat>Custom</PresentationFormat>
  <Paragraphs>128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Атлас</vt:lpstr>
      <vt:lpstr>     ПОСЛЕДИЦИ ОТ ДОМАШНО НАСИЛИЕ ВЪРХУ ДЕЦАТА           </vt:lpstr>
      <vt:lpstr>ОТРАЖЕНИЕ НА ДОМАШНО НАСИЛИЕ ВЪРХУ ДЕЦАТА</vt:lpstr>
      <vt:lpstr>Slide 3</vt:lpstr>
      <vt:lpstr>Slide 4</vt:lpstr>
      <vt:lpstr>Форми на домашно насилие и насилие в училище</vt:lpstr>
      <vt:lpstr>Краткосрочни последици на домашното насилие върху детето</vt:lpstr>
      <vt:lpstr>Дългосрочни последици на домашното насилие върху детето</vt:lpstr>
      <vt:lpstr>Slide 8</vt:lpstr>
      <vt:lpstr>Slide 9</vt:lpstr>
      <vt:lpstr>Slide 10</vt:lpstr>
      <vt:lpstr>Slide 11</vt:lpstr>
      <vt:lpstr>КОИ ЧОВЕШКИ ПРАВА СА НАРУШЕНИ В СЛУЧАИТЕ НА НАСИЛИЕ НАД ДЕТЕ</vt:lpstr>
      <vt:lpstr>КАТАЛОГ ОТ НАРУШЕНИ ПРАВА</vt:lpstr>
      <vt:lpstr>Slide 14</vt:lpstr>
      <vt:lpstr>Slide 15</vt:lpstr>
      <vt:lpstr>Slide 16</vt:lpstr>
      <vt:lpstr>Slide 17</vt:lpstr>
      <vt:lpstr>ДЕЙСТВИЕ ОТ СТРАНА НА СОЦИАЛНИТЕ</vt:lpstr>
      <vt:lpstr>НАСТАНЯВАНЕ НА ДЕТЕ ИЗВЪН БИОЛОГИЧНО СЕМЕЙСТВО</vt:lpstr>
      <vt:lpstr>Slide 20</vt:lpstr>
      <vt:lpstr>КООРДИНАЦИОННИЯ МЕХАНИЗЪМ</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Институт по медиация и управление на спорове (ИМЕУС)</dc:title>
  <dc:creator>IMEUS</dc:creator>
  <cp:lastModifiedBy>Borko</cp:lastModifiedBy>
  <cp:revision>132</cp:revision>
  <dcterms:created xsi:type="dcterms:W3CDTF">2018-12-03T11:58:00Z</dcterms:created>
  <dcterms:modified xsi:type="dcterms:W3CDTF">2020-10-26T13:21:45Z</dcterms:modified>
</cp:coreProperties>
</file>